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0.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77" r:id="rId3"/>
    <p:sldId id="379" r:id="rId4"/>
    <p:sldId id="403" r:id="rId5"/>
    <p:sldId id="380" r:id="rId6"/>
    <p:sldId id="381" r:id="rId7"/>
    <p:sldId id="388" r:id="rId8"/>
    <p:sldId id="389" r:id="rId9"/>
    <p:sldId id="386" r:id="rId10"/>
    <p:sldId id="384" r:id="rId11"/>
    <p:sldId id="391" r:id="rId12"/>
    <p:sldId id="385" r:id="rId13"/>
    <p:sldId id="405" r:id="rId14"/>
    <p:sldId id="387" r:id="rId15"/>
    <p:sldId id="270" r:id="rId16"/>
    <p:sldId id="390" r:id="rId17"/>
    <p:sldId id="401" r:id="rId18"/>
    <p:sldId id="400" r:id="rId19"/>
    <p:sldId id="399" r:id="rId20"/>
    <p:sldId id="394" r:id="rId21"/>
    <p:sldId id="395" r:id="rId22"/>
    <p:sldId id="396" r:id="rId23"/>
    <p:sldId id="398" r:id="rId24"/>
    <p:sldId id="397" r:id="rId25"/>
    <p:sldId id="402" r:id="rId26"/>
    <p:sldId id="392" r:id="rId27"/>
    <p:sldId id="393"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ence INP" initials="LI" lastIdx="1" clrIdx="0">
    <p:extLst>
      <p:ext uri="{19B8F6BF-5375-455C-9EA6-DF929625EA0E}">
        <p15:presenceInfo xmlns:p15="http://schemas.microsoft.com/office/powerpoint/2012/main" userId="Licence INP" providerId="None"/>
      </p:ext>
    </p:extLst>
  </p:cmAuthor>
  <p:cmAuthor id="2" name="Licence INP" initials="LI [2]" lastIdx="3" clrIdx="1">
    <p:extLst>
      <p:ext uri="{19B8F6BF-5375-455C-9EA6-DF929625EA0E}">
        <p15:presenceInfo xmlns:p15="http://schemas.microsoft.com/office/powerpoint/2012/main" userId="S::licence1@inpfondation.onmicrosoft.com::a5af17c8-277e-4b3b-b25f-311ad39fd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7C9"/>
    <a:srgbClr val="CC0099"/>
    <a:srgbClr val="D8BEEC"/>
    <a:srgbClr val="980043"/>
    <a:srgbClr val="FFFF01"/>
    <a:srgbClr val="5AB9C6"/>
    <a:srgbClr val="97E4FF"/>
    <a:srgbClr val="FFFFFF"/>
    <a:srgbClr val="536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E5E72-0F84-4989-8B91-A510E27C4DD6}" v="4" dt="2023-03-14T10:40:05.61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2" autoAdjust="0"/>
    <p:restoredTop sz="95921" autoAdjust="0"/>
  </p:normalViewPr>
  <p:slideViewPr>
    <p:cSldViewPr snapToGrid="0">
      <p:cViewPr varScale="1">
        <p:scale>
          <a:sx n="63" d="100"/>
          <a:sy n="63" d="100"/>
        </p:scale>
        <p:origin x="804"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athe Ménage" userId="c5d375947f55143c" providerId="LiveId" clId="{44FE5E72-0F84-4989-8B91-A510E27C4DD6}"/>
    <pc:docChg chg="modSld">
      <pc:chgData name="Agathe Ménage" userId="c5d375947f55143c" providerId="LiveId" clId="{44FE5E72-0F84-4989-8B91-A510E27C4DD6}" dt="2023-03-14T10:40:05.614" v="3" actId="1076"/>
      <pc:docMkLst>
        <pc:docMk/>
      </pc:docMkLst>
      <pc:sldChg chg="addSp modSp">
        <pc:chgData name="Agathe Ménage" userId="c5d375947f55143c" providerId="LiveId" clId="{44FE5E72-0F84-4989-8B91-A510E27C4DD6}" dt="2023-03-14T10:40:05.614" v="3" actId="1076"/>
        <pc:sldMkLst>
          <pc:docMk/>
          <pc:sldMk cId="2720667133" sldId="256"/>
        </pc:sldMkLst>
        <pc:picChg chg="add mod">
          <ac:chgData name="Agathe Ménage" userId="c5d375947f55143c" providerId="LiveId" clId="{44FE5E72-0F84-4989-8B91-A510E27C4DD6}" dt="2023-03-14T10:40:05.614" v="3" actId="1076"/>
          <ac:picMkLst>
            <pc:docMk/>
            <pc:sldMk cId="2720667133" sldId="256"/>
            <ac:picMk id="1026" creationId="{323B6DD9-C254-1B2C-39ED-FF24A2F3D223}"/>
          </ac:picMkLst>
        </pc:picChg>
      </pc:sldChg>
    </pc:docChg>
  </pc:docChgLst>
  <pc:docChgLst>
    <pc:chgData name="Agathe Ménage" userId="c5d375947f55143c" providerId="LiveId" clId="{C8D8AED8-EBDD-4F07-9480-C06ACC55C26A}"/>
    <pc:docChg chg="custSel modSld">
      <pc:chgData name="Agathe Ménage" userId="c5d375947f55143c" providerId="LiveId" clId="{C8D8AED8-EBDD-4F07-9480-C06ACC55C26A}" dt="2023-02-21T15:16:58.576" v="145" actId="1076"/>
      <pc:docMkLst>
        <pc:docMk/>
      </pc:docMkLst>
      <pc:sldChg chg="modSp mod">
        <pc:chgData name="Agathe Ménage" userId="c5d375947f55143c" providerId="LiveId" clId="{C8D8AED8-EBDD-4F07-9480-C06ACC55C26A}" dt="2023-02-21T15:16:58.576" v="145" actId="1076"/>
        <pc:sldMkLst>
          <pc:docMk/>
          <pc:sldMk cId="0" sldId="270"/>
        </pc:sldMkLst>
        <pc:spChg chg="mod">
          <ac:chgData name="Agathe Ménage" userId="c5d375947f55143c" providerId="LiveId" clId="{C8D8AED8-EBDD-4F07-9480-C06ACC55C26A}" dt="2023-02-21T15:16:25.111" v="141" actId="20577"/>
          <ac:spMkLst>
            <pc:docMk/>
            <pc:sldMk cId="0" sldId="270"/>
            <ac:spMk id="6" creationId="{00000000-0000-0000-0000-000000000000}"/>
          </ac:spMkLst>
        </pc:spChg>
        <pc:grpChg chg="mod">
          <ac:chgData name="Agathe Ménage" userId="c5d375947f55143c" providerId="LiveId" clId="{C8D8AED8-EBDD-4F07-9480-C06ACC55C26A}" dt="2023-02-21T15:16:58.576" v="145" actId="1076"/>
          <ac:grpSpMkLst>
            <pc:docMk/>
            <pc:sldMk cId="0" sldId="270"/>
            <ac:grpSpMk id="3"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938EB3-E746-4A6D-8986-F3BFB003E1E7}"/>
              </a:ext>
            </a:extLst>
          </p:cNvPr>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39DD167-863E-498B-848D-077EBBE7CABD}"/>
              </a:ext>
            </a:extLst>
          </p:cNvPr>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142469D9-F06B-40A6-92C9-EAB5D08D606E}" type="datetimeFigureOut">
              <a:rPr lang="fr-FR" smtClean="0"/>
              <a:pPr/>
              <a:t>14/03/2023</a:t>
            </a:fld>
            <a:endParaRPr lang="fr-FR"/>
          </a:p>
        </p:txBody>
      </p:sp>
      <p:sp>
        <p:nvSpPr>
          <p:cNvPr id="4" name="Espace réservé du pied de page 3">
            <a:extLst>
              <a:ext uri="{FF2B5EF4-FFF2-40B4-BE49-F238E27FC236}">
                <a16:creationId xmlns:a16="http://schemas.microsoft.com/office/drawing/2014/main" id="{9B57ADE6-5C0A-4EE8-A681-7D2B55D414B1}"/>
              </a:ext>
            </a:extLst>
          </p:cNvPr>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5C171A7-2862-4780-AEA6-B2234018BA2B}"/>
              </a:ext>
            </a:extLst>
          </p:cNvPr>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E234B2AF-6051-45C0-8CC5-E7751CFB7685}" type="slidenum">
              <a:rPr lang="fr-FR" smtClean="0"/>
              <a:pPr/>
              <a:t>‹N°›</a:t>
            </a:fld>
            <a:endParaRPr lang="fr-FR"/>
          </a:p>
        </p:txBody>
      </p:sp>
    </p:spTree>
    <p:extLst>
      <p:ext uri="{BB962C8B-B14F-4D97-AF65-F5344CB8AC3E}">
        <p14:creationId xmlns:p14="http://schemas.microsoft.com/office/powerpoint/2010/main" val="635487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fr-FR"/>
          </a:p>
        </p:txBody>
      </p:sp>
      <p:sp>
        <p:nvSpPr>
          <p:cNvPr id="3" name="Espace réservé de la date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D47C51EB-69A5-4A8E-9960-070AE8A896FC}" type="datetimeFigureOut">
              <a:rPr lang="fr-FR" smtClean="0"/>
              <a:pPr/>
              <a:t>14/03/2023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221" tIns="44111" rIns="88221" bIns="44111" rtlCol="0" anchor="ctr"/>
          <a:lstStyle/>
          <a:p>
            <a:endParaRPr lang="fr-FR"/>
          </a:p>
        </p:txBody>
      </p:sp>
      <p:sp>
        <p:nvSpPr>
          <p:cNvPr id="5" name="Espace réservé des notes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6716688A-8556-4237-93DE-88C8B5C0AB5A}" type="slidenum">
              <a:rPr lang="fr-FR" smtClean="0"/>
              <a:pPr/>
              <a:t>‹N°›</a:t>
            </a:fld>
            <a:endParaRPr lang="fr-FR"/>
          </a:p>
        </p:txBody>
      </p:sp>
    </p:spTree>
    <p:extLst>
      <p:ext uri="{BB962C8B-B14F-4D97-AF65-F5344CB8AC3E}">
        <p14:creationId xmlns:p14="http://schemas.microsoft.com/office/powerpoint/2010/main" val="3632123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16688A-8556-4237-93DE-88C8B5C0AB5A}" type="slidenum">
              <a:rPr lang="fr-FR" smtClean="0"/>
              <a:pPr/>
              <a:t>5</a:t>
            </a:fld>
            <a:endParaRPr lang="fr-FR"/>
          </a:p>
        </p:txBody>
      </p:sp>
    </p:spTree>
    <p:extLst>
      <p:ext uri="{BB962C8B-B14F-4D97-AF65-F5344CB8AC3E}">
        <p14:creationId xmlns:p14="http://schemas.microsoft.com/office/powerpoint/2010/main" val="16471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Fin 11:09</a:t>
            </a:r>
            <a:endParaRPr/>
          </a:p>
          <a:p>
            <a:pPr marL="0" lvl="0" indent="0" algn="l" rtl="0">
              <a:spcBef>
                <a:spcPts val="0"/>
              </a:spcBef>
              <a:spcAft>
                <a:spcPts val="0"/>
              </a:spcAft>
              <a:buClr>
                <a:schemeClr val="dk1"/>
              </a:buClr>
              <a:buSzPts val="1200"/>
              <a:buFont typeface="Calibri"/>
              <a:buNone/>
            </a:pPr>
            <a:endParaRPr/>
          </a:p>
        </p:txBody>
      </p:sp>
      <p:sp>
        <p:nvSpPr>
          <p:cNvPr id="312" name="Google Shape;3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40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200"/>
              <a:buFont typeface="Arial"/>
              <a:buNone/>
            </a:pPr>
            <a:r>
              <a:rPr lang="fr-FR" sz="1200">
                <a:latin typeface="Arial"/>
                <a:ea typeface="Arial"/>
                <a:cs typeface="Arial"/>
                <a:sym typeface="Arial"/>
              </a:rPr>
              <a:t>Le 19 mars 2020, la chaire HOPE et les enseignants chercheurs du projet ADEME RESILITERRE décident de rassembler les étudiants qui abordent ce thème en cours. Cinq étudiantes, de filières et villes différentes, coachées par la Chaire HOPE, vont organiser le 1</a:t>
            </a:r>
            <a:r>
              <a:rPr lang="fr-FR" sz="1200" baseline="30000">
                <a:latin typeface="Arial"/>
                <a:ea typeface="Arial"/>
                <a:cs typeface="Arial"/>
                <a:sym typeface="Arial"/>
              </a:rPr>
              <a:t>er</a:t>
            </a:r>
            <a:r>
              <a:rPr lang="fr-FR" sz="1200">
                <a:latin typeface="Arial"/>
                <a:ea typeface="Arial"/>
                <a:cs typeface="Arial"/>
                <a:sym typeface="Arial"/>
              </a:rPr>
              <a:t> événement étudiant national sur la précarité énergétique « Repenser l’Energie Ensemble ». Les étudiants qui y participent décident de monter le collectif HOPE Etudiant pour continuer à agir ensemble. </a:t>
            </a:r>
            <a:endParaRPr/>
          </a:p>
          <a:p>
            <a:pPr marL="0" lvl="0" indent="0" algn="ctr" rtl="0">
              <a:spcBef>
                <a:spcPts val="0"/>
              </a:spcBef>
              <a:spcAft>
                <a:spcPts val="0"/>
              </a:spcAft>
              <a:buClr>
                <a:schemeClr val="dk1"/>
              </a:buClr>
              <a:buSzPts val="1200"/>
              <a:buFont typeface="Arial"/>
              <a:buNone/>
            </a:pPr>
            <a:r>
              <a:rPr lang="fr-FR" sz="1200">
                <a:latin typeface="Arial"/>
                <a:ea typeface="Arial"/>
                <a:cs typeface="Arial"/>
                <a:sym typeface="Arial"/>
              </a:rPr>
              <a:t>Le collectif est animé par un.e étudiant.e encadré.e par la chaire HOPE</a:t>
            </a:r>
            <a:endParaRPr/>
          </a:p>
          <a:p>
            <a:pPr marL="0" lvl="0" indent="0" algn="l" rtl="0">
              <a:spcBef>
                <a:spcPts val="0"/>
              </a:spcBef>
              <a:spcAft>
                <a:spcPts val="0"/>
              </a:spcAft>
              <a:buClr>
                <a:schemeClr val="dk1"/>
              </a:buClr>
              <a:buSzPts val="1200"/>
              <a:buFont typeface="Calibri"/>
              <a:buNone/>
            </a:pPr>
            <a:endParaRPr/>
          </a:p>
        </p:txBody>
      </p:sp>
      <p:sp>
        <p:nvSpPr>
          <p:cNvPr id="249" name="Google Shape;2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433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FR"/>
              <a:t>Carte n’est pas la plus récente / Toulon tours+ saint étienne +clermont</a:t>
            </a:r>
            <a:endParaRPr/>
          </a:p>
        </p:txBody>
      </p:sp>
      <p:sp>
        <p:nvSpPr>
          <p:cNvPr id="287" name="Google Shape;2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661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Fin 11:09</a:t>
            </a:r>
            <a:endParaRPr/>
          </a:p>
          <a:p>
            <a:pPr marL="0" lvl="0" indent="0" algn="l" rtl="0">
              <a:spcBef>
                <a:spcPts val="0"/>
              </a:spcBef>
              <a:spcAft>
                <a:spcPts val="0"/>
              </a:spcAft>
              <a:buClr>
                <a:schemeClr val="dk1"/>
              </a:buClr>
              <a:buSzPts val="1200"/>
              <a:buFont typeface="Calibri"/>
              <a:buNone/>
            </a:pPr>
            <a:endParaRPr/>
          </a:p>
        </p:txBody>
      </p:sp>
      <p:sp>
        <p:nvSpPr>
          <p:cNvPr id="312" name="Google Shape;3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5004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7" name="Google Shape;3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71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D857181-F7FB-4F19-BB86-AD444E08F2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8" y="0"/>
            <a:ext cx="12194168" cy="6858000"/>
          </a:xfrm>
          <a:prstGeom prst="rect">
            <a:avLst/>
          </a:prstGeom>
        </p:spPr>
      </p:pic>
      <p:sp>
        <p:nvSpPr>
          <p:cNvPr id="2" name="Titre 1">
            <a:extLst>
              <a:ext uri="{FF2B5EF4-FFF2-40B4-BE49-F238E27FC236}">
                <a16:creationId xmlns:a16="http://schemas.microsoft.com/office/drawing/2014/main" id="{E15C27E4-5FD3-41E9-9CCA-F7981EEC7EAF}"/>
              </a:ext>
            </a:extLst>
          </p:cNvPr>
          <p:cNvSpPr>
            <a:spLocks noGrp="1"/>
          </p:cNvSpPr>
          <p:nvPr>
            <p:ph type="title"/>
          </p:nvPr>
        </p:nvSpPr>
        <p:spPr>
          <a:xfrm>
            <a:off x="831850" y="4453128"/>
            <a:ext cx="10515600" cy="1046766"/>
          </a:xfrm>
        </p:spPr>
        <p:txBody>
          <a:bodyPr anchor="b">
            <a:normAutofit/>
          </a:bodyPr>
          <a:lstStyle>
            <a:lvl1pPr algn="r">
              <a:defRPr sz="3200">
                <a:latin typeface="Big John" panose="02000000000000000000" pitchFamily="50"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8BC8E687-1B8E-4A7C-898B-28DE00D4C06F}"/>
              </a:ext>
            </a:extLst>
          </p:cNvPr>
          <p:cNvSpPr>
            <a:spLocks noGrp="1"/>
          </p:cNvSpPr>
          <p:nvPr>
            <p:ph type="body" idx="1"/>
          </p:nvPr>
        </p:nvSpPr>
        <p:spPr>
          <a:xfrm>
            <a:off x="831850" y="5532120"/>
            <a:ext cx="10515600" cy="557530"/>
          </a:xfrm>
        </p:spPr>
        <p:txBody>
          <a:bodyPr anchor="ctr">
            <a:normAutofit/>
          </a:bodyPr>
          <a:lstStyle>
            <a:lvl1pPr marL="0" indent="0" algn="r">
              <a:buNone/>
              <a:defRPr sz="20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6" name="Espace réservé du numéro de diapositive 5">
            <a:extLst>
              <a:ext uri="{FF2B5EF4-FFF2-40B4-BE49-F238E27FC236}">
                <a16:creationId xmlns:a16="http://schemas.microsoft.com/office/drawing/2014/main" id="{8FB4162F-BD1F-4B2F-9CD8-53B16FB4E4D6}"/>
              </a:ext>
            </a:extLst>
          </p:cNvPr>
          <p:cNvSpPr>
            <a:spLocks noGrp="1"/>
          </p:cNvSpPr>
          <p:nvPr>
            <p:ph type="sldNum" sz="quarter" idx="12"/>
          </p:nvPr>
        </p:nvSpPr>
        <p:spPr/>
        <p:txBody>
          <a:bodyPr/>
          <a:lstStyle/>
          <a:p>
            <a:fld id="{D3B25C73-8A36-4E7E-8454-DFF16A544B78}" type="slidenum">
              <a:rPr lang="fr-FR" smtClean="0"/>
              <a:pPr/>
              <a:t>‹N°›</a:t>
            </a:fld>
            <a:endParaRPr lang="fr-FR"/>
          </a:p>
        </p:txBody>
      </p:sp>
      <p:sp>
        <p:nvSpPr>
          <p:cNvPr id="8" name="Espace réservé du pied de page 4">
            <a:extLst>
              <a:ext uri="{FF2B5EF4-FFF2-40B4-BE49-F238E27FC236}">
                <a16:creationId xmlns:a16="http://schemas.microsoft.com/office/drawing/2014/main" id="{335A18E0-64D9-491C-AE66-1A15B0CD620B}"/>
              </a:ext>
            </a:extLst>
          </p:cNvPr>
          <p:cNvSpPr>
            <a:spLocks noGrp="1"/>
          </p:cNvSpPr>
          <p:nvPr>
            <p:ph type="ftr" sz="quarter" idx="3"/>
          </p:nvPr>
        </p:nvSpPr>
        <p:spPr>
          <a:xfrm>
            <a:off x="4038600" y="65026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Chaire HOPE - Guide de l'Etudiant</a:t>
            </a:r>
            <a:endParaRPr lang="fr-FR" dirty="0"/>
          </a:p>
        </p:txBody>
      </p:sp>
    </p:spTree>
    <p:extLst>
      <p:ext uri="{BB962C8B-B14F-4D97-AF65-F5344CB8AC3E}">
        <p14:creationId xmlns:p14="http://schemas.microsoft.com/office/powerpoint/2010/main" val="33769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2BDD8-3124-4D2D-8220-D5588223093D}"/>
              </a:ext>
            </a:extLst>
          </p:cNvPr>
          <p:cNvSpPr>
            <a:spLocks noGrp="1"/>
          </p:cNvSpPr>
          <p:nvPr>
            <p:ph type="ctrTitle"/>
          </p:nvPr>
        </p:nvSpPr>
        <p:spPr>
          <a:xfrm>
            <a:off x="1524000" y="1122363"/>
            <a:ext cx="9144000" cy="2387600"/>
          </a:xfrm>
        </p:spPr>
        <p:txBody>
          <a:bodyPr anchor="b"/>
          <a:lstStyle>
            <a:lvl1pPr algn="ctr">
              <a:defRPr sz="6000" b="0">
                <a:latin typeface="Big John" panose="02000000000000000000" pitchFamily="50" charset="0"/>
              </a:defRPr>
            </a:lvl1pPr>
          </a:lstStyle>
          <a:p>
            <a:r>
              <a:rPr lang="fr-FR" dirty="0"/>
              <a:t>Modifiez le style du titre</a:t>
            </a:r>
          </a:p>
        </p:txBody>
      </p:sp>
      <p:sp>
        <p:nvSpPr>
          <p:cNvPr id="3" name="Sous-titre 2">
            <a:extLst>
              <a:ext uri="{FF2B5EF4-FFF2-40B4-BE49-F238E27FC236}">
                <a16:creationId xmlns:a16="http://schemas.microsoft.com/office/drawing/2014/main" id="{AAD2DA02-176D-4069-9FE2-7E51A53CCAD2}"/>
              </a:ext>
            </a:extLst>
          </p:cNvPr>
          <p:cNvSpPr>
            <a:spLocks noGrp="1"/>
          </p:cNvSpPr>
          <p:nvPr>
            <p:ph type="subTitle" idx="1"/>
          </p:nvPr>
        </p:nvSpPr>
        <p:spPr>
          <a:xfrm>
            <a:off x="1524000" y="3602038"/>
            <a:ext cx="9144000" cy="1655762"/>
          </a:xfrm>
        </p:spPr>
        <p:txBody>
          <a:bodyPr/>
          <a:lstStyle>
            <a:lvl1pPr marL="0" indent="0" algn="ctr">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44EC381-1CC5-4E4D-92AF-E5BC6B306B20}"/>
              </a:ext>
            </a:extLst>
          </p:cNvPr>
          <p:cNvSpPr>
            <a:spLocks noGrp="1"/>
          </p:cNvSpPr>
          <p:nvPr>
            <p:ph type="dt" sz="half" idx="10"/>
          </p:nvPr>
        </p:nvSpPr>
        <p:spPr/>
        <p:txBody>
          <a:bodyPr/>
          <a:lstStyle/>
          <a:p>
            <a:r>
              <a:rPr lang="fr-FR"/>
              <a:t>26/06/2018</a:t>
            </a:r>
          </a:p>
        </p:txBody>
      </p:sp>
      <p:sp>
        <p:nvSpPr>
          <p:cNvPr id="5" name="Espace réservé du pied de page 4">
            <a:extLst>
              <a:ext uri="{FF2B5EF4-FFF2-40B4-BE49-F238E27FC236}">
                <a16:creationId xmlns:a16="http://schemas.microsoft.com/office/drawing/2014/main" id="{4C156389-9D97-44C3-A4AF-0CA37D050630}"/>
              </a:ext>
            </a:extLst>
          </p:cNvPr>
          <p:cNvSpPr>
            <a:spLocks noGrp="1"/>
          </p:cNvSpPr>
          <p:nvPr>
            <p:ph type="ftr" sz="quarter" idx="11"/>
          </p:nvPr>
        </p:nvSpPr>
        <p:spPr/>
        <p:txBody>
          <a:bodyPr/>
          <a:lstStyle/>
          <a:p>
            <a:r>
              <a:rPr lang="fr-FR"/>
              <a:t>Chaire HOPE - Guide de l'Etudiant</a:t>
            </a:r>
          </a:p>
        </p:txBody>
      </p:sp>
      <p:sp>
        <p:nvSpPr>
          <p:cNvPr id="6" name="Espace réservé du numéro de diapositive 5">
            <a:extLst>
              <a:ext uri="{FF2B5EF4-FFF2-40B4-BE49-F238E27FC236}">
                <a16:creationId xmlns:a16="http://schemas.microsoft.com/office/drawing/2014/main" id="{7574B9E7-9CA1-4ACB-8AE1-14243BEC2ACC}"/>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388345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1A78B-811A-47D2-BF38-2EBA196C19F2}"/>
              </a:ext>
            </a:extLst>
          </p:cNvPr>
          <p:cNvSpPr>
            <a:spLocks noGrp="1"/>
          </p:cNvSpPr>
          <p:nvPr>
            <p:ph type="title"/>
          </p:nvPr>
        </p:nvSpPr>
        <p:spPr>
          <a:xfrm>
            <a:off x="2468880" y="73787"/>
            <a:ext cx="8884920" cy="913765"/>
          </a:xfrm>
        </p:spPr>
        <p:txBody>
          <a:bodyPr>
            <a:normAutofit/>
          </a:bodyPr>
          <a:lstStyle>
            <a:lvl1pPr>
              <a:defRPr sz="3200"/>
            </a:lvl1pPr>
          </a:lstStyle>
          <a:p>
            <a:r>
              <a:rPr lang="fr-FR" dirty="0"/>
              <a:t>Modifiez le style du titre</a:t>
            </a:r>
          </a:p>
        </p:txBody>
      </p:sp>
      <p:sp>
        <p:nvSpPr>
          <p:cNvPr id="3" name="Espace réservé du contenu 2">
            <a:extLst>
              <a:ext uri="{FF2B5EF4-FFF2-40B4-BE49-F238E27FC236}">
                <a16:creationId xmlns:a16="http://schemas.microsoft.com/office/drawing/2014/main" id="{A2844FCB-0699-479D-BDFD-F6E7D068C15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14393414-4B58-41A9-AD11-912D8ECD29E6}"/>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11902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683E8-5646-49A8-9168-8A8E9C74AE53}"/>
              </a:ext>
            </a:extLst>
          </p:cNvPr>
          <p:cNvSpPr>
            <a:spLocks noGrp="1"/>
          </p:cNvSpPr>
          <p:nvPr>
            <p:ph type="title"/>
          </p:nvPr>
        </p:nvSpPr>
        <p:spPr>
          <a:xfrm>
            <a:off x="2478024" y="100901"/>
            <a:ext cx="8875776" cy="877189"/>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FDF3471B-04D0-4C1C-9BD7-61BCD08E8B13}"/>
              </a:ext>
            </a:extLst>
          </p:cNvPr>
          <p:cNvSpPr>
            <a:spLocks noGrp="1"/>
          </p:cNvSpPr>
          <p:nvPr>
            <p:ph sz="half" idx="1"/>
          </p:nvPr>
        </p:nvSpPr>
        <p:spPr>
          <a:xfrm>
            <a:off x="371856"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9A79D2-3680-4C62-9895-C3E402C2D68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D07D536F-B824-4E25-A297-A78431F740B9}"/>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55889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B8C2A-666E-4094-9BD2-87F29958A6E7}"/>
              </a:ext>
            </a:extLst>
          </p:cNvPr>
          <p:cNvSpPr>
            <a:spLocks noGrp="1"/>
          </p:cNvSpPr>
          <p:nvPr>
            <p:ph type="title"/>
          </p:nvPr>
        </p:nvSpPr>
        <p:spPr>
          <a:xfrm>
            <a:off x="2450592" y="35624"/>
            <a:ext cx="8903208" cy="979359"/>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3C21CA9-6E72-4701-9CE3-B12185D19B2A}"/>
              </a:ext>
            </a:extLst>
          </p:cNvPr>
          <p:cNvSpPr>
            <a:spLocks noGrp="1"/>
          </p:cNvSpPr>
          <p:nvPr>
            <p:ph type="body" idx="1"/>
          </p:nvPr>
        </p:nvSpPr>
        <p:spPr>
          <a:xfrm>
            <a:off x="36722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28F49FD-2296-4791-8594-8FE22983AC49}"/>
              </a:ext>
            </a:extLst>
          </p:cNvPr>
          <p:cNvSpPr>
            <a:spLocks noGrp="1"/>
          </p:cNvSpPr>
          <p:nvPr>
            <p:ph sz="half" idx="2"/>
          </p:nvPr>
        </p:nvSpPr>
        <p:spPr>
          <a:xfrm>
            <a:off x="371856"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B3836C-5523-4B9F-AEAF-4F2F0F0F6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53BB237-23B2-42C2-AED1-5098E595A27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a:extLst>
              <a:ext uri="{FF2B5EF4-FFF2-40B4-BE49-F238E27FC236}">
                <a16:creationId xmlns:a16="http://schemas.microsoft.com/office/drawing/2014/main" id="{AA88E460-1CCF-48AE-AB7E-C4A60D5F7186}"/>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420075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38FD5-AB57-449E-A430-1499DA6BBACD}"/>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405D9543-B093-41DE-A0CF-44C843821355}"/>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200841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449844-5327-4836-85FB-679D839AE034}"/>
              </a:ext>
            </a:extLst>
          </p:cNvPr>
          <p:cNvSpPr/>
          <p:nvPr userDrawn="1"/>
        </p:nvSpPr>
        <p:spPr>
          <a:xfrm>
            <a:off x="0" y="0"/>
            <a:ext cx="511900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71C50A8-7A81-4A39-9FFD-FDABA4C76EDA}"/>
              </a:ext>
            </a:extLst>
          </p:cNvPr>
          <p:cNvSpPr>
            <a:spLocks noGrp="1"/>
          </p:cNvSpPr>
          <p:nvPr>
            <p:ph type="title"/>
          </p:nvPr>
        </p:nvSpPr>
        <p:spPr>
          <a:xfrm>
            <a:off x="371855" y="987425"/>
            <a:ext cx="3932237" cy="134293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FB0F7D5-8A74-487F-9E62-CA5B3905EE1D}"/>
              </a:ext>
            </a:extLst>
          </p:cNvPr>
          <p:cNvSpPr>
            <a:spLocks noGrp="1"/>
          </p:cNvSpPr>
          <p:nvPr>
            <p:ph idx="1"/>
          </p:nvPr>
        </p:nvSpPr>
        <p:spPr>
          <a:xfrm>
            <a:off x="5239512" y="987425"/>
            <a:ext cx="5896420" cy="52747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F77696-5877-4164-9B4E-84DE46456F31}"/>
              </a:ext>
            </a:extLst>
          </p:cNvPr>
          <p:cNvSpPr>
            <a:spLocks noGrp="1"/>
          </p:cNvSpPr>
          <p:nvPr>
            <p:ph type="body" sz="half" idx="2"/>
          </p:nvPr>
        </p:nvSpPr>
        <p:spPr>
          <a:xfrm>
            <a:off x="371856" y="245059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974461B-646C-4D4E-A44B-57753BB3ABEE}"/>
              </a:ext>
            </a:extLst>
          </p:cNvPr>
          <p:cNvSpPr>
            <a:spLocks noGrp="1"/>
          </p:cNvSpPr>
          <p:nvPr>
            <p:ph type="dt" sz="half" idx="10"/>
          </p:nvPr>
        </p:nvSpPr>
        <p:spPr/>
        <p:txBody>
          <a:bodyPr/>
          <a:lstStyle/>
          <a:p>
            <a:r>
              <a:rPr lang="fr-FR"/>
              <a:t>26/06/2018</a:t>
            </a:r>
          </a:p>
        </p:txBody>
      </p:sp>
      <p:sp>
        <p:nvSpPr>
          <p:cNvPr id="7" name="Espace réservé du numéro de diapositive 6">
            <a:extLst>
              <a:ext uri="{FF2B5EF4-FFF2-40B4-BE49-F238E27FC236}">
                <a16:creationId xmlns:a16="http://schemas.microsoft.com/office/drawing/2014/main" id="{6535D244-BF30-4C8B-B54E-EC2FE3B6F89A}"/>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20079045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52AA0-2BCE-4455-85F0-D9AD88CFA94A}"/>
              </a:ext>
            </a:extLst>
          </p:cNvPr>
          <p:cNvSpPr>
            <a:spLocks noGrp="1"/>
          </p:cNvSpPr>
          <p:nvPr>
            <p:ph type="title"/>
          </p:nvPr>
        </p:nvSpPr>
        <p:spPr>
          <a:xfrm>
            <a:off x="371856" y="987425"/>
            <a:ext cx="3932237" cy="1397794"/>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DCE093-7FA1-47A4-BCDF-8DEB74B2AF52}"/>
              </a:ext>
            </a:extLst>
          </p:cNvPr>
          <p:cNvSpPr>
            <a:spLocks noGrp="1"/>
          </p:cNvSpPr>
          <p:nvPr>
            <p:ph type="pic" idx="1"/>
          </p:nvPr>
        </p:nvSpPr>
        <p:spPr>
          <a:xfrm>
            <a:off x="5183188" y="987425"/>
            <a:ext cx="6172200" cy="53113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EFC434-E8A4-4B91-9C70-C3EC27AF8E14}"/>
              </a:ext>
            </a:extLst>
          </p:cNvPr>
          <p:cNvSpPr>
            <a:spLocks noGrp="1"/>
          </p:cNvSpPr>
          <p:nvPr>
            <p:ph type="body" sz="half" idx="2"/>
          </p:nvPr>
        </p:nvSpPr>
        <p:spPr>
          <a:xfrm>
            <a:off x="371856" y="24871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85A7FF6-1504-43E9-A35B-F3A3F57ED44C}"/>
              </a:ext>
            </a:extLst>
          </p:cNvPr>
          <p:cNvSpPr>
            <a:spLocks noGrp="1"/>
          </p:cNvSpPr>
          <p:nvPr>
            <p:ph type="dt" sz="half" idx="10"/>
          </p:nvPr>
        </p:nvSpPr>
        <p:spPr/>
        <p:txBody>
          <a:bodyPr/>
          <a:lstStyle/>
          <a:p>
            <a:r>
              <a:rPr lang="fr-FR"/>
              <a:t>26/06/2018</a:t>
            </a:r>
          </a:p>
        </p:txBody>
      </p:sp>
      <p:sp>
        <p:nvSpPr>
          <p:cNvPr id="7" name="Espace réservé du numéro de diapositive 6">
            <a:extLst>
              <a:ext uri="{FF2B5EF4-FFF2-40B4-BE49-F238E27FC236}">
                <a16:creationId xmlns:a16="http://schemas.microsoft.com/office/drawing/2014/main" id="{8FD7B67E-A14E-4307-BBAD-FAE3172188E5}"/>
              </a:ext>
            </a:extLst>
          </p:cNvPr>
          <p:cNvSpPr>
            <a:spLocks noGrp="1"/>
          </p:cNvSpPr>
          <p:nvPr>
            <p:ph type="sldNum" sz="quarter" idx="12"/>
          </p:nvPr>
        </p:nvSpPr>
        <p:spPr/>
        <p:txBody>
          <a:bodyPr/>
          <a:lstStyle/>
          <a:p>
            <a:fld id="{D3B25C73-8A36-4E7E-8454-DFF16A544B78}" type="slidenum">
              <a:rPr lang="fr-FR" smtClean="0"/>
              <a:pPr/>
              <a:t>‹N°›</a:t>
            </a:fld>
            <a:endParaRPr lang="fr-FR"/>
          </a:p>
        </p:txBody>
      </p:sp>
    </p:spTree>
    <p:extLst>
      <p:ext uri="{BB962C8B-B14F-4D97-AF65-F5344CB8AC3E}">
        <p14:creationId xmlns:p14="http://schemas.microsoft.com/office/powerpoint/2010/main" val="29241303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1DC7C3-5B29-478D-A2A4-D410CEE7A075}"/>
              </a:ext>
            </a:extLst>
          </p:cNvPr>
          <p:cNvSpPr>
            <a:spLocks noGrp="1"/>
          </p:cNvSpPr>
          <p:nvPr>
            <p:ph type="dt" sz="half" idx="10"/>
          </p:nvPr>
        </p:nvSpPr>
        <p:spPr/>
        <p:txBody>
          <a:bodyPr/>
          <a:lstStyle/>
          <a:p>
            <a:r>
              <a:rPr lang="fr-FR"/>
              <a:t>26/06/2018</a:t>
            </a:r>
          </a:p>
        </p:txBody>
      </p:sp>
      <p:sp>
        <p:nvSpPr>
          <p:cNvPr id="3" name="Espace réservé du pied de page 2">
            <a:extLst>
              <a:ext uri="{FF2B5EF4-FFF2-40B4-BE49-F238E27FC236}">
                <a16:creationId xmlns:a16="http://schemas.microsoft.com/office/drawing/2014/main" id="{E9844506-E87E-4FC0-92E0-D451B12AD888}"/>
              </a:ext>
            </a:extLst>
          </p:cNvPr>
          <p:cNvSpPr>
            <a:spLocks noGrp="1"/>
          </p:cNvSpPr>
          <p:nvPr>
            <p:ph type="ftr" sz="quarter" idx="11"/>
          </p:nvPr>
        </p:nvSpPr>
        <p:spPr/>
        <p:txBody>
          <a:bodyPr/>
          <a:lstStyle/>
          <a:p>
            <a:r>
              <a:rPr lang="fr-FR"/>
              <a:t>Chaire HOPE - Guide de l'Etudiant</a:t>
            </a:r>
          </a:p>
        </p:txBody>
      </p:sp>
      <p:sp>
        <p:nvSpPr>
          <p:cNvPr id="4" name="Espace réservé du numéro de diapositive 3">
            <a:extLst>
              <a:ext uri="{FF2B5EF4-FFF2-40B4-BE49-F238E27FC236}">
                <a16:creationId xmlns:a16="http://schemas.microsoft.com/office/drawing/2014/main" id="{CFDEED34-F3B2-4494-801A-45F9DD2B16B2}"/>
              </a:ext>
            </a:extLst>
          </p:cNvPr>
          <p:cNvSpPr>
            <a:spLocks noGrp="1"/>
          </p:cNvSpPr>
          <p:nvPr>
            <p:ph type="sldNum" sz="quarter" idx="12"/>
          </p:nvPr>
        </p:nvSpPr>
        <p:spPr/>
        <p:txBody>
          <a:bodyPr/>
          <a:lstStyle/>
          <a:p>
            <a:fld id="{D3B25C73-8A36-4E7E-8454-DFF16A544B78}" type="slidenum">
              <a:rPr lang="fr-FR" smtClean="0"/>
              <a:pPr/>
              <a:t>‹N°›</a:t>
            </a:fld>
            <a:endParaRPr lang="fr-FR"/>
          </a:p>
        </p:txBody>
      </p:sp>
      <p:pic>
        <p:nvPicPr>
          <p:cNvPr id="5" name="Image 4">
            <a:extLst>
              <a:ext uri="{FF2B5EF4-FFF2-40B4-BE49-F238E27FC236}">
                <a16:creationId xmlns:a16="http://schemas.microsoft.com/office/drawing/2014/main" id="{664B7C20-F607-4D46-9BCF-5F31562F44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4168" cy="6858000"/>
          </a:xfrm>
          <a:prstGeom prst="rect">
            <a:avLst/>
          </a:prstGeom>
        </p:spPr>
      </p:pic>
    </p:spTree>
    <p:extLst>
      <p:ext uri="{BB962C8B-B14F-4D97-AF65-F5344CB8AC3E}">
        <p14:creationId xmlns:p14="http://schemas.microsoft.com/office/powerpoint/2010/main" val="80528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14E59B0-2B25-4CA1-B19F-EEC3D7D9CDB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12194168" cy="6858000"/>
          </a:xfrm>
          <a:prstGeom prst="rect">
            <a:avLst/>
          </a:prstGeom>
        </p:spPr>
      </p:pic>
      <p:sp>
        <p:nvSpPr>
          <p:cNvPr id="2" name="Espace réservé du titre 1">
            <a:extLst>
              <a:ext uri="{FF2B5EF4-FFF2-40B4-BE49-F238E27FC236}">
                <a16:creationId xmlns:a16="http://schemas.microsoft.com/office/drawing/2014/main" id="{904AA75A-7FE4-49F8-B771-9A4DA28C94AA}"/>
              </a:ext>
            </a:extLst>
          </p:cNvPr>
          <p:cNvSpPr>
            <a:spLocks noGrp="1"/>
          </p:cNvSpPr>
          <p:nvPr>
            <p:ph type="title"/>
          </p:nvPr>
        </p:nvSpPr>
        <p:spPr>
          <a:xfrm>
            <a:off x="2459736" y="82296"/>
            <a:ext cx="8894064" cy="87782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6F263C9-6D97-4646-88E1-8C1C850C0FED}"/>
              </a:ext>
            </a:extLst>
          </p:cNvPr>
          <p:cNvSpPr>
            <a:spLocks noGrp="1"/>
          </p:cNvSpPr>
          <p:nvPr>
            <p:ph type="body" idx="1"/>
          </p:nvPr>
        </p:nvSpPr>
        <p:spPr>
          <a:xfrm>
            <a:off x="356616" y="1825625"/>
            <a:ext cx="10997184"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7F0C822-EC18-41EB-9CC4-6FF1F7965245}"/>
              </a:ext>
            </a:extLst>
          </p:cNvPr>
          <p:cNvSpPr>
            <a:spLocks noGrp="1"/>
          </p:cNvSpPr>
          <p:nvPr>
            <p:ph type="dt" sz="half" idx="2"/>
          </p:nvPr>
        </p:nvSpPr>
        <p:spPr>
          <a:xfrm>
            <a:off x="371855" y="6493510"/>
            <a:ext cx="337821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Chaire HOPE - Guide de l’étudiant - 2021</a:t>
            </a:r>
          </a:p>
        </p:txBody>
      </p:sp>
      <p:sp>
        <p:nvSpPr>
          <p:cNvPr id="5" name="Espace réservé du pied de page 4">
            <a:extLst>
              <a:ext uri="{FF2B5EF4-FFF2-40B4-BE49-F238E27FC236}">
                <a16:creationId xmlns:a16="http://schemas.microsoft.com/office/drawing/2014/main" id="{1B544AAA-68A0-4FF7-A72D-62E4A9E84265}"/>
              </a:ext>
            </a:extLst>
          </p:cNvPr>
          <p:cNvSpPr>
            <a:spLocks noGrp="1"/>
          </p:cNvSpPr>
          <p:nvPr>
            <p:ph type="ftr" sz="quarter" idx="3"/>
          </p:nvPr>
        </p:nvSpPr>
        <p:spPr>
          <a:xfrm>
            <a:off x="4038600" y="65026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84EDD8E8-4F3D-455A-992F-6A07DEE317E8}"/>
              </a:ext>
            </a:extLst>
          </p:cNvPr>
          <p:cNvSpPr>
            <a:spLocks noGrp="1"/>
          </p:cNvSpPr>
          <p:nvPr>
            <p:ph type="sldNum" sz="quarter" idx="4"/>
          </p:nvPr>
        </p:nvSpPr>
        <p:spPr>
          <a:xfrm>
            <a:off x="8610600" y="65026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6123-BD66-447C-ACBA-FD13FF7223AF}" type="slidenum">
              <a:rPr lang="fr-FR" smtClean="0"/>
              <a:pPr/>
              <a:t>‹N°›</a:t>
            </a:fld>
            <a:endParaRPr lang="fr-FR" dirty="0"/>
          </a:p>
        </p:txBody>
      </p:sp>
    </p:spTree>
    <p:extLst>
      <p:ext uri="{BB962C8B-B14F-4D97-AF65-F5344CB8AC3E}">
        <p14:creationId xmlns:p14="http://schemas.microsoft.com/office/powerpoint/2010/main" val="41131177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6" r:id="rId7"/>
    <p:sldLayoutId id="2147483657" r:id="rId8"/>
    <p:sldLayoutId id="2147483655" r:id="rId9"/>
  </p:sldLayoutIdLst>
  <p:hf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3" Type="http://schemas.openxmlformats.org/officeDocument/2006/relationships/hyperlink" Target="https://wiki-hope-etudiant.grenoble-inp.fr/wiki/HOPE_%C3%89tudiant:FAQ" TargetMode="External"/><Relationship Id="rId2" Type="http://schemas.openxmlformats.org/officeDocument/2006/relationships/hyperlink" Target="https://wiki-hope-etudiant.grenoble-inp.fr/wiki/Cat%C3%A9gorie:Vocabulaire" TargetMode="Externa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precarite-energie.org/selection/?type-9=29" TargetMode="External"/><Relationship Id="rId7" Type="http://schemas.openxmlformats.org/officeDocument/2006/relationships/hyperlink" Target="https://onpe.org/centre-de-ressources/" TargetMode="External"/><Relationship Id="rId2" Type="http://schemas.openxmlformats.org/officeDocument/2006/relationships/hyperlink" Target="https://onpe.org/tableau_de_bord/chiffres_cles" TargetMode="External"/><Relationship Id="rId1" Type="http://schemas.openxmlformats.org/officeDocument/2006/relationships/slideLayout" Target="../slideLayouts/slideLayout3.xml"/><Relationship Id="rId6" Type="http://schemas.openxmlformats.org/officeDocument/2006/relationships/hyperlink" Target="https://www.doc-transition-energetique.info/" TargetMode="External"/><Relationship Id="rId5" Type="http://schemas.openxmlformats.org/officeDocument/2006/relationships/hyperlink" Target="https://www.precarite-energie.org/mediatheque/" TargetMode="External"/><Relationship Id="rId10" Type="http://schemas.openxmlformats.org/officeDocument/2006/relationships/image" Target="../media/image7.png"/><Relationship Id="rId4" Type="http://schemas.openxmlformats.org/officeDocument/2006/relationships/hyperlink" Target="https://www.mooc-batiment-durable.fr/courses" TargetMode="Externa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iki-hope-etudiant.grenoble-inp.fr/wiki/Cat%C3%A9gorie:Pr%C3%A9carit%C3%A9_%C3%A9nerg%C3%A9tique_%C3%A9tudiante" TargetMode="External"/><Relationship Id="rId3" Type="http://schemas.openxmlformats.org/officeDocument/2006/relationships/image" Target="../media/image54.png"/><Relationship Id="rId7" Type="http://schemas.openxmlformats.org/officeDocument/2006/relationships/hyperlink" Target="https://drive.google.com/file/d/1EqV8DmouECwHYZKjy5uQLK_ihTC68XXw/view?usp=sharing" TargetMode="External"/><Relationship Id="rId12" Type="http://schemas.openxmlformats.org/officeDocument/2006/relationships/slide" Target="slide6.xml"/><Relationship Id="rId17" Type="http://schemas.openxmlformats.org/officeDocument/2006/relationships/image" Target="../media/image14.svg"/><Relationship Id="rId2" Type="http://schemas.openxmlformats.org/officeDocument/2006/relationships/hyperlink" Target="https://www.precarite-energie.org/engager-les-etudiants-dans-la-lutte-contre-la-precarite-energetique-presentation-de-la-dynamique-animee-par-la-chaire-hope/" TargetMode="Externa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hyperlink" Target="https://www.unica-network.eu/wp-content/uploads/2021/01/SAVES2-Webinar-Energy-poverty-Jade-Monroe-and-Vassilis-Ntouros.pdf" TargetMode="External"/><Relationship Id="rId15" Type="http://schemas.openxmlformats.org/officeDocument/2006/relationships/image" Target="../media/image7.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hyperlink" Target="https://www.atelier21.org/act4energy/" TargetMode="External"/><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hyperlink" Target="https://wiki-hope-etudiant.grenoble-inp.fr/wiki/Guide_Etudiant_-_Pr%C3%A9v%C3%A9nir_et_Gu%C3%A9rir_la_Pr%C3%A9carit%C3%A9_Energ%C3%A9tique_Etudiante" TargetMode="External"/><Relationship Id="rId3" Type="http://schemas.openxmlformats.org/officeDocument/2006/relationships/image" Target="../media/image61.png"/><Relationship Id="rId7" Type="http://schemas.openxmlformats.org/officeDocument/2006/relationships/hyperlink" Target="https://www.caf.fr/allocataires/vies-de-famille/se-loger/logement-indecent/les-recours-lorsque-vous-habitez-un-logement-indecent" TargetMode="External"/><Relationship Id="rId2" Type="http://schemas.openxmlformats.org/officeDocument/2006/relationships/image" Target="../media/image60.jpg"/><Relationship Id="rId1" Type="http://schemas.openxmlformats.org/officeDocument/2006/relationships/slideLayout" Target="../slideLayouts/slideLayout3.xml"/><Relationship Id="rId6" Type="http://schemas.openxmlformats.org/officeDocument/2006/relationships/hyperlink" Target="https://www.anil.org/lanil-et-les-adil/votre-adil/" TargetMode="External"/><Relationship Id="rId5" Type="http://schemas.openxmlformats.org/officeDocument/2006/relationships/hyperlink" Target="https://france-renov.gouv.fr/espaces-conseil-fr" TargetMode="External"/><Relationship Id="rId4" Type="http://schemas.openxmlformats.org/officeDocument/2006/relationships/hyperlink" Target="https://www.lesslime.fr/carte-des-sli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iki-hope-etudiant.grenoble-inp.fr/wiki/La_pr%C3%A9carit%C3%A9_%C3%A9nerg%C3%A9tique_%C3%A9tudiante_-_Analyses_des_Politiques_Publiques_et_Recommandations"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iki-hope-etudiant.grenoble-inp.fr/wiki/Projet_Transverse_Centrale_Marseille_:_la_pr%C3%A9carit%C3%A9_%C3%A9nerg%C3%A9tique" TargetMode="External"/><Relationship Id="rId5" Type="http://schemas.openxmlformats.org/officeDocument/2006/relationships/hyperlink" Target="https://wiki-hope-etudiant.grenoble-inp.fr/w/index.php?search=Resiliterre&amp;title=Sp%C3%A9cial:Recherche&amp;go=Continuer" TargetMode="External"/><Relationship Id="rId10" Type="http://schemas.openxmlformats.org/officeDocument/2006/relationships/image" Target="../media/image62.png"/><Relationship Id="rId4" Type="http://schemas.openxmlformats.org/officeDocument/2006/relationships/hyperlink" Target="https://wiki-hope-etudiant.grenoble-inp.fr/wiki/D%C3%A9fi_cr%C3%A9atif_%C3%A9cole_d'%C3%A9t%C3%A9_CBH_pr%C3%A9carit%C3%A9_%C3%A9nerg%C3%A9tique_des_%C3%A9tudiants_%C3%A9trangers" TargetMode="External"/><Relationship Id="rId9" Type="http://schemas.openxmlformats.org/officeDocument/2006/relationships/hyperlink" Target="https://wiki-hope-etudiant.grenoble-inp.fr/wiki/Accue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rive.google.com/drive/folders/1aRaps-kvVStdRZ_B0801LQmWyDTUUCLZ"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hyperlink" Target="https://wiki-hope-etudiant.grenoble-inp.fr/wiki/Accueil" TargetMode="External"/><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hopeetudiant.wixsite.com/hopeetudiant" TargetMode="External"/><Relationship Id="rId5" Type="http://schemas.openxmlformats.org/officeDocument/2006/relationships/image" Target="../media/image70.png"/><Relationship Id="rId10" Type="http://schemas.openxmlformats.org/officeDocument/2006/relationships/image" Target="../media/image73.png"/><Relationship Id="rId4" Type="http://schemas.openxmlformats.org/officeDocument/2006/relationships/hyperlink" Target="https://www.facebook.com/groups/2733375720056350/" TargetMode="External"/><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3" Type="http://schemas.openxmlformats.org/officeDocument/2006/relationships/hyperlink" Target="https://wiki-hope-etudiant.grenoble-inp.fr/wiki/J%C3%A9r%C3%A9my_et_la_Maison_Malade" TargetMode="External"/><Relationship Id="rId7" Type="http://schemas.openxmlformats.org/officeDocument/2006/relationships/hyperlink" Target="https://wiki-hope-etudiant.grenoble-inp.fr/wiki/Repenser_l'%C3%A9nergie_ensemble_-_Edition_2021" TargetMode="External"/><Relationship Id="rId12"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iki-hope-etudiant.grenoble-inp.fr/wiki/S%C3%A9quence_p%C3%A9dagogique_sur_l'isolation_et_le_confort_thermique" TargetMode="External"/><Relationship Id="rId11" Type="http://schemas.openxmlformats.org/officeDocument/2006/relationships/image" Target="../media/image78.png"/><Relationship Id="rId5" Type="http://schemas.openxmlformats.org/officeDocument/2006/relationships/hyperlink" Target="https://wiki-hope-etudiant.grenoble-inp.fr/wiki/Le_Conform%C3%A8tre" TargetMode="External"/><Relationship Id="rId15" Type="http://schemas.openxmlformats.org/officeDocument/2006/relationships/image" Target="../media/image7.pn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76.png"/><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1.jpe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ondation-grenoble-inp.fr/nos-actions/chaire-hop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6.jp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spreadsheets/d/1BKX0LQONBBrO7uib8ThDLSpEntnH_UOu/edit?usp=sharing&amp;ouid=105770684891301551925&amp;rtpof=true&amp;sd=tru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forms.gle/FYYrRCzGAJkek1Ro7" TargetMode="External"/><Relationship Id="rId7" Type="http://schemas.openxmlformats.org/officeDocument/2006/relationships/hyperlink" Target="https://www.energypoverty.e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ler.org/" TargetMode="External"/><Relationship Id="rId5" Type="http://schemas.openxmlformats.org/officeDocument/2006/relationships/hyperlink" Target="https://www.precarite-energie.org/" TargetMode="External"/><Relationship Id="rId4" Type="http://schemas.openxmlformats.org/officeDocument/2006/relationships/hyperlink" Target="https://onpe.org/"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vimeo.com/325459255" TargetMode="Externa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hyperlink" Target="https://www.dailymotion.com/video/x5c34gr" TargetMode="External"/><Relationship Id="rId1" Type="http://schemas.openxmlformats.org/officeDocument/2006/relationships/slideLayout" Target="../slideLayouts/slideLayout3.xml"/><Relationship Id="rId6" Type="http://schemas.openxmlformats.org/officeDocument/2006/relationships/hyperlink" Target="https://onpe.org/30_portraits/les_mots_de_la_precarite_energetique" TargetMode="External"/><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www.precarite-energie.org/quand-lenergie-vient-a-manquer/#:~:text=Ce%20court%2Dm%C3%A9trage%20de%20fiction,cons%C3%A9quences%20que%20cela%20peut%20avoir." TargetMode="External"/><Relationship Id="rId9" Type="http://schemas.openxmlformats.org/officeDocument/2006/relationships/image" Target="../media/image11.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14.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13.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5.pn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hyperlink" Target="https://www.statistiques.developpement-durable.gouv.fr/le-parc-de-logements-par-classe-de-consommation-energetiq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mpagnonsbatisseurs.eu/" TargetMode="External"/><Relationship Id="rId13" Type="http://schemas.openxmlformats.org/officeDocument/2006/relationships/image" Target="../media/image46.png"/><Relationship Id="rId18" Type="http://schemas.openxmlformats.org/officeDocument/2006/relationships/image" Target="../media/image6.png"/><Relationship Id="rId3" Type="http://schemas.openxmlformats.org/officeDocument/2006/relationships/image" Target="../media/image41.png"/><Relationship Id="rId21" Type="http://schemas.openxmlformats.org/officeDocument/2006/relationships/image" Target="../media/image49.jpeg"/><Relationship Id="rId7" Type="http://schemas.openxmlformats.org/officeDocument/2006/relationships/image" Target="../media/image43.png"/><Relationship Id="rId12" Type="http://schemas.openxmlformats.org/officeDocument/2006/relationships/hyperlink" Target="https://blog.rexel.com/stories/linnovation-day-2019-avancer-ensemble/" TargetMode="External"/><Relationship Id="rId17" Type="http://schemas.openxmlformats.org/officeDocument/2006/relationships/image" Target="../media/image48.png"/><Relationship Id="rId2" Type="http://schemas.openxmlformats.org/officeDocument/2006/relationships/hyperlink" Target="https://www.precarite-energie.org/s-4-1-quels-acteurs-mobiliser-pour-lutter-contre-la-precarite-energetique-formation-rappel/" TargetMode="External"/><Relationship Id="rId16" Type="http://schemas.openxmlformats.org/officeDocument/2006/relationships/hyperlink" Target="https://www.reseau-ecohabitat.fr/" TargetMode="External"/><Relationship Id="rId20" Type="http://schemas.openxmlformats.org/officeDocument/2006/relationships/hyperlink" Target="https://cler.org/association/nos-actions/les-slime/" TargetMode="External"/><Relationship Id="rId1" Type="http://schemas.openxmlformats.org/officeDocument/2006/relationships/slideLayout" Target="../slideLayouts/slideLayout3.xml"/><Relationship Id="rId6" Type="http://schemas.openxmlformats.org/officeDocument/2006/relationships/hyperlink" Target="https://onpe.org/dispositifs_daide/tout_savoir_sur_les_aides_financieres_pour_prevenir_et_traiter_la_precarite" TargetMode="External"/><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hyperlink" Target="https://www.uniscite.fr/partenaire/service-civique-enedis/" TargetMode="External"/><Relationship Id="rId19" Type="http://schemas.openxmlformats.org/officeDocument/2006/relationships/image" Target="../media/image7.png"/><Relationship Id="rId4" Type="http://schemas.openxmlformats.org/officeDocument/2006/relationships/hyperlink" Target="https://onpe.org/les_fiches_action/les_12_actions_exemplaires" TargetMode="External"/><Relationship Id="rId9" Type="http://schemas.openxmlformats.org/officeDocument/2006/relationships/image" Target="../media/image44.png"/><Relationship Id="rId14" Type="http://schemas.openxmlformats.org/officeDocument/2006/relationships/hyperlink" Target="https://www.precarite-energie.org/webinaire-no21-du-rappel-les-locaux-moteurs-un-reseau-d-habitant-e-s-p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C6997C-2AAE-4A06-95DF-072B20EA0030}"/>
              </a:ext>
            </a:extLst>
          </p:cNvPr>
          <p:cNvSpPr>
            <a:spLocks noGrp="1"/>
          </p:cNvSpPr>
          <p:nvPr>
            <p:ph type="title"/>
          </p:nvPr>
        </p:nvSpPr>
        <p:spPr>
          <a:xfrm>
            <a:off x="508000" y="4191750"/>
            <a:ext cx="10515600" cy="1046766"/>
          </a:xfrm>
        </p:spPr>
        <p:txBody>
          <a:bodyPr>
            <a:normAutofit/>
          </a:bodyPr>
          <a:lstStyle/>
          <a:p>
            <a:pPr algn="ctr"/>
            <a:r>
              <a:rPr lang="fr-FR" sz="2800" dirty="0"/>
              <a:t>Comprendre la Précarité Energétique</a:t>
            </a:r>
            <a:br>
              <a:rPr lang="fr-FR" sz="2800" dirty="0"/>
            </a:br>
            <a:r>
              <a:rPr lang="fr-FR" sz="2800" dirty="0"/>
              <a:t>Guide pour les étudiants qui étudient le phénomène</a:t>
            </a:r>
          </a:p>
        </p:txBody>
      </p:sp>
      <p:sp>
        <p:nvSpPr>
          <p:cNvPr id="7" name="Espace réservé du texte 6"/>
          <p:cNvSpPr>
            <a:spLocks noGrp="1"/>
          </p:cNvSpPr>
          <p:nvPr>
            <p:ph type="body" idx="1"/>
          </p:nvPr>
        </p:nvSpPr>
        <p:spPr/>
        <p:txBody>
          <a:bodyPr>
            <a:normAutofit fontScale="70000" lnSpcReduction="20000"/>
          </a:bodyPr>
          <a:lstStyle/>
          <a:p>
            <a:pPr rtl="0">
              <a:spcBef>
                <a:spcPts val="0"/>
              </a:spcBef>
              <a:spcAft>
                <a:spcPts val="0"/>
              </a:spcAft>
            </a:pPr>
            <a:r>
              <a:rPr lang="fr-FR" sz="2100" dirty="0">
                <a:solidFill>
                  <a:schemeClr val="accent2"/>
                </a:solidFill>
              </a:rPr>
              <a:t>Date de la dernière mise à jour : 14  février 2023</a:t>
            </a:r>
          </a:p>
          <a:p>
            <a:r>
              <a:rPr lang="fr-FR" sz="2100" dirty="0"/>
              <a:t>Contact : beatrice</a:t>
            </a:r>
            <a:r>
              <a:rPr lang="fr-FR" dirty="0"/>
              <a:t>.le-moing@grenoble-inp.fr</a:t>
            </a:r>
          </a:p>
        </p:txBody>
      </p:sp>
      <p:pic>
        <p:nvPicPr>
          <p:cNvPr id="1026" name="Picture 2">
            <a:extLst>
              <a:ext uri="{FF2B5EF4-FFF2-40B4-BE49-F238E27FC236}">
                <a16:creationId xmlns:a16="http://schemas.microsoft.com/office/drawing/2014/main" id="{323B6DD9-C254-1B2C-39ED-FF24A2F3D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 y="5973763"/>
            <a:ext cx="1460990" cy="51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6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A.6 La Précarité Energétique</a:t>
            </a:r>
            <a:br>
              <a:rPr lang="fr-FR" dirty="0"/>
            </a:br>
            <a:r>
              <a:rPr lang="fr-FR" dirty="0"/>
              <a:t>POURQUOI s’intéresser à ce phénomène?</a:t>
            </a:r>
          </a:p>
        </p:txBody>
      </p:sp>
      <p:sp>
        <p:nvSpPr>
          <p:cNvPr id="3" name="Espace réservé du contenu 2"/>
          <p:cNvSpPr>
            <a:spLocks noGrp="1"/>
          </p:cNvSpPr>
          <p:nvPr>
            <p:ph idx="1"/>
          </p:nvPr>
        </p:nvSpPr>
        <p:spPr>
          <a:xfrm>
            <a:off x="294272" y="1319646"/>
            <a:ext cx="5535896" cy="5183008"/>
          </a:xfrm>
        </p:spPr>
        <p:txBody>
          <a:bodyPr>
            <a:normAutofit fontScale="47500" lnSpcReduction="20000"/>
          </a:bodyPr>
          <a:lstStyle/>
          <a:p>
            <a:pPr>
              <a:lnSpc>
                <a:spcPct val="120000"/>
              </a:lnSpc>
            </a:pPr>
            <a:r>
              <a:rPr lang="fr-FR" sz="2600" dirty="0"/>
              <a:t>C’est un </a:t>
            </a:r>
            <a:r>
              <a:rPr lang="fr-FR" sz="2600" b="1" dirty="0"/>
              <a:t>phénomène de masse </a:t>
            </a:r>
            <a:r>
              <a:rPr lang="fr-FR" sz="2600" dirty="0"/>
              <a:t>et malgré les dispositifs en place et les actions locales efficaces, on n’arrive pas à inverser les tendances au niveau national.</a:t>
            </a:r>
          </a:p>
          <a:p>
            <a:pPr>
              <a:lnSpc>
                <a:spcPct val="120000"/>
              </a:lnSpc>
            </a:pPr>
            <a:r>
              <a:rPr lang="fr-FR" sz="2600" dirty="0"/>
              <a:t>Le </a:t>
            </a:r>
            <a:r>
              <a:rPr lang="fr-FR" sz="2600" b="1" dirty="0"/>
              <a:t>coût de l’Energie </a:t>
            </a:r>
            <a:r>
              <a:rPr lang="fr-FR" sz="2600" dirty="0"/>
              <a:t>augmente pour tous, ce qui a pour conséquence d’amplifier le phénomène : nouvelles personnes en précarité énergétique, accroissement des inégalités.</a:t>
            </a:r>
          </a:p>
          <a:p>
            <a:pPr>
              <a:lnSpc>
                <a:spcPct val="120000"/>
              </a:lnSpc>
            </a:pPr>
            <a:r>
              <a:rPr lang="fr-FR" sz="2600" dirty="0"/>
              <a:t>Les dispositifs sont </a:t>
            </a:r>
            <a:r>
              <a:rPr lang="fr-FR" sz="2600" b="1" dirty="0"/>
              <a:t>complexes</a:t>
            </a:r>
            <a:r>
              <a:rPr lang="fr-FR" sz="2600" dirty="0"/>
              <a:t> et les démarches </a:t>
            </a:r>
            <a:r>
              <a:rPr lang="fr-FR" sz="2600" b="1" dirty="0"/>
              <a:t>longues.</a:t>
            </a:r>
          </a:p>
          <a:p>
            <a:pPr>
              <a:lnSpc>
                <a:spcPct val="120000"/>
              </a:lnSpc>
            </a:pPr>
            <a:r>
              <a:rPr lang="fr-FR" sz="2600" dirty="0"/>
              <a:t>En rénovation énergétique, il y a toujours un </a:t>
            </a:r>
            <a:r>
              <a:rPr lang="fr-FR" sz="2600" b="1" dirty="0"/>
              <a:t>« reste à charge »</a:t>
            </a:r>
            <a:r>
              <a:rPr lang="fr-FR" sz="2600" dirty="0"/>
              <a:t> trop élevé pour les ménages les plus modestes.</a:t>
            </a:r>
          </a:p>
          <a:p>
            <a:pPr>
              <a:lnSpc>
                <a:spcPct val="120000"/>
              </a:lnSpc>
            </a:pPr>
            <a:r>
              <a:rPr lang="fr-FR" sz="2600" dirty="0"/>
              <a:t>Il y a 8 millions de </a:t>
            </a:r>
            <a:r>
              <a:rPr lang="fr-FR" sz="2600" b="1" dirty="0"/>
              <a:t>passoires thermiques </a:t>
            </a:r>
            <a:r>
              <a:rPr lang="fr-FR" sz="2600" dirty="0"/>
              <a:t>en France.</a:t>
            </a:r>
          </a:p>
          <a:p>
            <a:pPr>
              <a:lnSpc>
                <a:spcPct val="120000"/>
              </a:lnSpc>
            </a:pPr>
            <a:r>
              <a:rPr lang="fr-FR" sz="2600" dirty="0"/>
              <a:t>Beaucoup de ménages ignorent leurs droits ou renoncent devant la complexité de la rénovation énergétique. (phénomène du </a:t>
            </a:r>
            <a:r>
              <a:rPr lang="fr-FR" sz="2600" b="1" dirty="0"/>
              <a:t>non</a:t>
            </a:r>
            <a:r>
              <a:rPr lang="fr-FR" sz="2600" dirty="0"/>
              <a:t> </a:t>
            </a:r>
            <a:r>
              <a:rPr lang="fr-FR" sz="2600" b="1" dirty="0"/>
              <a:t>recours</a:t>
            </a:r>
            <a:r>
              <a:rPr lang="fr-FR" sz="2600" dirty="0"/>
              <a:t>).</a:t>
            </a:r>
          </a:p>
          <a:p>
            <a:pPr>
              <a:lnSpc>
                <a:spcPct val="120000"/>
              </a:lnSpc>
            </a:pPr>
            <a:r>
              <a:rPr lang="fr-FR" sz="2600" dirty="0"/>
              <a:t>Des domaines peu explorés donc pas pris en compte par les pouvoirs publics : </a:t>
            </a:r>
            <a:r>
              <a:rPr lang="fr-FR" sz="2600" b="1" dirty="0"/>
              <a:t>mobilité </a:t>
            </a:r>
            <a:r>
              <a:rPr lang="fr-FR" sz="2600" dirty="0"/>
              <a:t>et précarité énergétique, les spécificités de la précarité énergétique, </a:t>
            </a:r>
            <a:r>
              <a:rPr lang="fr-FR" sz="2600" b="1" dirty="0"/>
              <a:t>santé</a:t>
            </a:r>
            <a:r>
              <a:rPr lang="fr-FR" sz="2600" dirty="0"/>
              <a:t> et précarité énergétique.</a:t>
            </a:r>
          </a:p>
          <a:p>
            <a:pPr>
              <a:lnSpc>
                <a:spcPct val="120000"/>
              </a:lnSpc>
            </a:pPr>
            <a:r>
              <a:rPr lang="fr-FR" sz="2600" dirty="0"/>
              <a:t>L’isolement social ou la honte face à ce phénomène rend le </a:t>
            </a:r>
            <a:r>
              <a:rPr lang="fr-FR" sz="2600" b="1" dirty="0"/>
              <a:t>repérage</a:t>
            </a:r>
            <a:r>
              <a:rPr lang="fr-FR" sz="2600" dirty="0"/>
              <a:t> des ménages en difficulté difficile.</a:t>
            </a:r>
          </a:p>
          <a:p>
            <a:pPr>
              <a:lnSpc>
                <a:spcPct val="120000"/>
              </a:lnSpc>
            </a:pPr>
            <a:r>
              <a:rPr lang="fr-FR" sz="2600" dirty="0"/>
              <a:t>S'intéresser à la précarité énergétique c’est engager une réflexion personnelle sur sa propre consommation énergétique et poser la question des </a:t>
            </a:r>
            <a:r>
              <a:rPr lang="fr-FR" sz="2600" b="1" dirty="0"/>
              <a:t>besoins élémentaires en énergie pour chaque individu </a:t>
            </a:r>
            <a:r>
              <a:rPr lang="fr-FR" sz="2600" dirty="0"/>
              <a:t>dans le contexte actuel (environnemental, social, économique).</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10</a:t>
            </a:fld>
            <a:endParaRPr lang="fr-FR"/>
          </a:p>
        </p:txBody>
      </p:sp>
      <p:sp>
        <p:nvSpPr>
          <p:cNvPr id="5" name="ZoneTexte 4">
            <a:extLst>
              <a:ext uri="{FF2B5EF4-FFF2-40B4-BE49-F238E27FC236}">
                <a16:creationId xmlns:a16="http://schemas.microsoft.com/office/drawing/2014/main" id="{DD63D8AB-5719-4472-9B56-15D4AE086908}"/>
              </a:ext>
            </a:extLst>
          </p:cNvPr>
          <p:cNvSpPr txBox="1"/>
          <p:nvPr/>
        </p:nvSpPr>
        <p:spPr>
          <a:xfrm>
            <a:off x="6104696" y="2262456"/>
            <a:ext cx="1613288" cy="369332"/>
          </a:xfrm>
          <a:prstGeom prst="rect">
            <a:avLst/>
          </a:prstGeom>
          <a:noFill/>
        </p:spPr>
        <p:txBody>
          <a:bodyPr wrap="square" rtlCol="0">
            <a:spAutoFit/>
          </a:bodyPr>
          <a:lstStyle/>
          <a:p>
            <a:r>
              <a:rPr lang="fr-FR" dirty="0">
                <a:solidFill>
                  <a:srgbClr val="00B0F0"/>
                </a:solidFill>
              </a:rPr>
              <a:t>3,8 millions</a:t>
            </a:r>
            <a:endParaRPr lang="fr-FR" dirty="0"/>
          </a:p>
        </p:txBody>
      </p:sp>
      <p:sp>
        <p:nvSpPr>
          <p:cNvPr id="6" name="ZoneTexte 5">
            <a:extLst>
              <a:ext uri="{FF2B5EF4-FFF2-40B4-BE49-F238E27FC236}">
                <a16:creationId xmlns:a16="http://schemas.microsoft.com/office/drawing/2014/main" id="{455BAD95-1897-4684-8CB1-243EDA222271}"/>
              </a:ext>
            </a:extLst>
          </p:cNvPr>
          <p:cNvSpPr txBox="1"/>
          <p:nvPr/>
        </p:nvSpPr>
        <p:spPr>
          <a:xfrm>
            <a:off x="8049498" y="1441080"/>
            <a:ext cx="3809723" cy="1107996"/>
          </a:xfrm>
          <a:prstGeom prst="rect">
            <a:avLst/>
          </a:prstGeom>
          <a:noFill/>
        </p:spPr>
        <p:txBody>
          <a:bodyPr wrap="square" rtlCol="0">
            <a:spAutoFit/>
          </a:bodyPr>
          <a:lstStyle/>
          <a:p>
            <a:r>
              <a:rPr lang="fr-FR" dirty="0">
                <a:solidFill>
                  <a:srgbClr val="00B0F0"/>
                </a:solidFill>
              </a:rPr>
              <a:t>5,6 millions </a:t>
            </a:r>
            <a:r>
              <a:rPr lang="fr-FR" dirty="0"/>
              <a:t>de ménages en situation de précarité énergétique</a:t>
            </a:r>
          </a:p>
          <a:p>
            <a:r>
              <a:rPr lang="fr-FR" dirty="0"/>
              <a:t>Soit 12 Millions de personnes </a:t>
            </a:r>
            <a:r>
              <a:rPr lang="fr-FR" sz="1200" dirty="0"/>
              <a:t>(Source ONPE)</a:t>
            </a:r>
            <a:endParaRPr lang="fr-FR" dirty="0"/>
          </a:p>
        </p:txBody>
      </p:sp>
      <p:pic>
        <p:nvPicPr>
          <p:cNvPr id="7" name="Graphique 8" descr="Tendance à la hausse">
            <a:extLst>
              <a:ext uri="{FF2B5EF4-FFF2-40B4-BE49-F238E27FC236}">
                <a16:creationId xmlns:a16="http://schemas.microsoft.com/office/drawing/2014/main" id="{DACC6289-F67D-43AD-998F-AB5B1A361F7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46" r="-1" b="26723"/>
          <a:stretch/>
        </p:blipFill>
        <p:spPr>
          <a:xfrm>
            <a:off x="6505347" y="901331"/>
            <a:ext cx="1371601" cy="1319792"/>
          </a:xfrm>
          <a:prstGeom prst="rect">
            <a:avLst/>
          </a:prstGeom>
        </p:spPr>
      </p:pic>
      <p:sp>
        <p:nvSpPr>
          <p:cNvPr id="8" name="ZoneTexte 7">
            <a:extLst>
              <a:ext uri="{FF2B5EF4-FFF2-40B4-BE49-F238E27FC236}">
                <a16:creationId xmlns:a16="http://schemas.microsoft.com/office/drawing/2014/main" id="{AE0AEFD4-0792-4018-B0BE-D6AB9E7DD08C}"/>
              </a:ext>
            </a:extLst>
          </p:cNvPr>
          <p:cNvSpPr txBox="1"/>
          <p:nvPr/>
        </p:nvSpPr>
        <p:spPr>
          <a:xfrm>
            <a:off x="7607108" y="1214061"/>
            <a:ext cx="775854" cy="276999"/>
          </a:xfrm>
          <a:prstGeom prst="rect">
            <a:avLst/>
          </a:prstGeom>
          <a:noFill/>
        </p:spPr>
        <p:txBody>
          <a:bodyPr wrap="square" rtlCol="0">
            <a:spAutoFit/>
          </a:bodyPr>
          <a:lstStyle/>
          <a:p>
            <a:r>
              <a:rPr lang="fr-FR" sz="1200" dirty="0"/>
              <a:t>2016</a:t>
            </a:r>
          </a:p>
        </p:txBody>
      </p:sp>
      <p:sp>
        <p:nvSpPr>
          <p:cNvPr id="9" name="ZoneTexte 8">
            <a:extLst>
              <a:ext uri="{FF2B5EF4-FFF2-40B4-BE49-F238E27FC236}">
                <a16:creationId xmlns:a16="http://schemas.microsoft.com/office/drawing/2014/main" id="{168E767C-6814-42CB-AC06-7A1CF370A2EF}"/>
              </a:ext>
            </a:extLst>
          </p:cNvPr>
          <p:cNvSpPr txBox="1"/>
          <p:nvPr/>
        </p:nvSpPr>
        <p:spPr>
          <a:xfrm>
            <a:off x="6465631" y="2082623"/>
            <a:ext cx="775854" cy="276999"/>
          </a:xfrm>
          <a:prstGeom prst="rect">
            <a:avLst/>
          </a:prstGeom>
          <a:noFill/>
        </p:spPr>
        <p:txBody>
          <a:bodyPr wrap="square" rtlCol="0">
            <a:spAutoFit/>
          </a:bodyPr>
          <a:lstStyle/>
          <a:p>
            <a:r>
              <a:rPr lang="fr-FR" sz="1200" dirty="0"/>
              <a:t>2006</a:t>
            </a:r>
          </a:p>
        </p:txBody>
      </p:sp>
      <p:sp>
        <p:nvSpPr>
          <p:cNvPr id="10" name="Rectangle 9">
            <a:extLst>
              <a:ext uri="{FF2B5EF4-FFF2-40B4-BE49-F238E27FC236}">
                <a16:creationId xmlns:a16="http://schemas.microsoft.com/office/drawing/2014/main" id="{A1230587-DE66-44E7-A3CE-2A6E1E5A5BC9}"/>
              </a:ext>
            </a:extLst>
          </p:cNvPr>
          <p:cNvSpPr/>
          <p:nvPr/>
        </p:nvSpPr>
        <p:spPr>
          <a:xfrm>
            <a:off x="8206959" y="3461742"/>
            <a:ext cx="3224638" cy="1477328"/>
          </a:xfrm>
          <a:prstGeom prst="rect">
            <a:avLst/>
          </a:prstGeom>
          <a:ln>
            <a:noFill/>
          </a:ln>
        </p:spPr>
        <p:txBody>
          <a:bodyPr wrap="square">
            <a:spAutoFit/>
          </a:bodyPr>
          <a:lstStyle/>
          <a:p>
            <a:r>
              <a:rPr lang="fr-FR" dirty="0"/>
              <a:t>La plupart des dispositifs existants peine à atteindre leur public cible notamment le public le plus modeste</a:t>
            </a:r>
          </a:p>
          <a:p>
            <a:endParaRPr lang="fr-FR" dirty="0"/>
          </a:p>
        </p:txBody>
      </p:sp>
      <p:pic>
        <p:nvPicPr>
          <p:cNvPr id="11" name="Image 10" descr="Une image contenant intérieur, table, assis, dessin&#10;&#10;Description générée automatiquement">
            <a:extLst>
              <a:ext uri="{FF2B5EF4-FFF2-40B4-BE49-F238E27FC236}">
                <a16:creationId xmlns:a16="http://schemas.microsoft.com/office/drawing/2014/main" id="{B06BCCAE-A8C8-4E3F-B9DE-5CFB04FCD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17" y="3505138"/>
            <a:ext cx="2095736" cy="1390536"/>
          </a:xfrm>
          <a:prstGeom prst="rect">
            <a:avLst/>
          </a:prstGeom>
        </p:spPr>
      </p:pic>
    </p:spTree>
    <p:extLst>
      <p:ext uri="{BB962C8B-B14F-4D97-AF65-F5344CB8AC3E}">
        <p14:creationId xmlns:p14="http://schemas.microsoft.com/office/powerpoint/2010/main" val="366326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A.7 Le vocabulaire de la précarité énergétique</a:t>
            </a:r>
          </a:p>
        </p:txBody>
      </p:sp>
      <p:sp>
        <p:nvSpPr>
          <p:cNvPr id="3" name="Espace réservé du contenu 2"/>
          <p:cNvSpPr>
            <a:spLocks noGrp="1"/>
          </p:cNvSpPr>
          <p:nvPr>
            <p:ph idx="1"/>
          </p:nvPr>
        </p:nvSpPr>
        <p:spPr>
          <a:xfrm>
            <a:off x="356616" y="4296664"/>
            <a:ext cx="10997184" cy="2205990"/>
          </a:xfrm>
        </p:spPr>
        <p:txBody>
          <a:bodyPr>
            <a:normAutofit fontScale="55000" lnSpcReduction="20000"/>
          </a:bodyPr>
          <a:lstStyle/>
          <a:p>
            <a:pPr>
              <a:lnSpc>
                <a:spcPct val="100000"/>
              </a:lnSpc>
            </a:pPr>
            <a:r>
              <a:rPr lang="fr-FR" dirty="0"/>
              <a:t>Tu vas vite te rendre compte qu’il y a un vocabulaire propre à ce phénomène : SLIME, ANAH, FSL, ALEC, ADEME, ADIL….</a:t>
            </a:r>
          </a:p>
          <a:p>
            <a:pPr>
              <a:lnSpc>
                <a:spcPct val="100000"/>
              </a:lnSpc>
            </a:pPr>
            <a:r>
              <a:rPr lang="fr-FR" dirty="0"/>
              <a:t>Pour ne pas être perdu, consulte la page vocabulaire du Wiki HOPE Etudiant </a:t>
            </a:r>
          </a:p>
          <a:p>
            <a:pPr lvl="1">
              <a:lnSpc>
                <a:spcPct val="100000"/>
              </a:lnSpc>
            </a:pPr>
            <a:r>
              <a:rPr lang="fr-FR" dirty="0">
                <a:hlinkClick r:id="rId2"/>
              </a:rPr>
              <a:t>Lien vers la page vocabulaire </a:t>
            </a:r>
            <a:endParaRPr lang="fr-FR" dirty="0"/>
          </a:p>
          <a:p>
            <a:pPr lvl="1">
              <a:lnSpc>
                <a:spcPct val="100000"/>
              </a:lnSpc>
            </a:pPr>
            <a:r>
              <a:rPr lang="fr-FR" dirty="0"/>
              <a:t>Le moteur de recherche en haut à droite fonctionne très bien aussi</a:t>
            </a:r>
          </a:p>
          <a:p>
            <a:pPr>
              <a:lnSpc>
                <a:spcPct val="100000"/>
              </a:lnSpc>
            </a:pPr>
            <a:r>
              <a:rPr lang="fr-FR" dirty="0"/>
              <a:t>Et n’hésite pas à l’enrichir s’il manque des termes</a:t>
            </a:r>
          </a:p>
          <a:p>
            <a:pPr lvl="1">
              <a:lnSpc>
                <a:spcPct val="100000"/>
              </a:lnSpc>
            </a:pPr>
            <a:r>
              <a:rPr lang="fr-FR" dirty="0"/>
              <a:t>Crée ton compte </a:t>
            </a:r>
            <a:r>
              <a:rPr lang="fr-FR" dirty="0">
                <a:solidFill>
                  <a:schemeClr val="accent6"/>
                </a:solidFill>
                <a:hlinkClick r:id="rId3"/>
              </a:rPr>
              <a:t>lien vers la page d’aide</a:t>
            </a:r>
            <a:endParaRPr lang="fr-FR" dirty="0">
              <a:solidFill>
                <a:schemeClr val="accent6"/>
              </a:solidFill>
            </a:endParaRPr>
          </a:p>
          <a:p>
            <a:pPr lvl="1">
              <a:lnSpc>
                <a:spcPct val="100000"/>
              </a:lnSpc>
            </a:pPr>
            <a:r>
              <a:rPr lang="fr-FR" dirty="0"/>
              <a:t>Créer une nouvelle définition             ou un nouvel acronyme</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11</a:t>
            </a:fld>
            <a:endParaRPr lang="fr-FR"/>
          </a:p>
        </p:txBody>
      </p:sp>
      <p:pic>
        <p:nvPicPr>
          <p:cNvPr id="5" name="Image 4"/>
          <p:cNvPicPr>
            <a:picLocks noChangeAspect="1"/>
          </p:cNvPicPr>
          <p:nvPr/>
        </p:nvPicPr>
        <p:blipFill>
          <a:blip r:embed="rId4"/>
          <a:stretch>
            <a:fillRect/>
          </a:stretch>
        </p:blipFill>
        <p:spPr>
          <a:xfrm>
            <a:off x="857250" y="987552"/>
            <a:ext cx="9749790" cy="3038986"/>
          </a:xfrm>
          <a:prstGeom prst="rect">
            <a:avLst/>
          </a:prstGeom>
          <a:ln>
            <a:solidFill>
              <a:schemeClr val="tx1"/>
            </a:solidFill>
          </a:ln>
        </p:spPr>
      </p:pic>
      <p:sp>
        <p:nvSpPr>
          <p:cNvPr id="6" name="Ellipse 5"/>
          <p:cNvSpPr/>
          <p:nvPr/>
        </p:nvSpPr>
        <p:spPr>
          <a:xfrm>
            <a:off x="9525000" y="987552"/>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a:t>
            </a:r>
          </a:p>
        </p:txBody>
      </p:sp>
      <p:sp>
        <p:nvSpPr>
          <p:cNvPr id="7" name="Ellipse 6"/>
          <p:cNvSpPr/>
          <p:nvPr/>
        </p:nvSpPr>
        <p:spPr>
          <a:xfrm>
            <a:off x="6054090" y="4912106"/>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a:t>
            </a:r>
          </a:p>
        </p:txBody>
      </p:sp>
      <p:sp>
        <p:nvSpPr>
          <p:cNvPr id="8" name="Ellipse 7"/>
          <p:cNvSpPr/>
          <p:nvPr/>
        </p:nvSpPr>
        <p:spPr>
          <a:xfrm>
            <a:off x="3288030" y="5814822"/>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
        <p:nvSpPr>
          <p:cNvPr id="9" name="Ellipse 8"/>
          <p:cNvSpPr/>
          <p:nvPr/>
        </p:nvSpPr>
        <p:spPr>
          <a:xfrm>
            <a:off x="3745230" y="1910778"/>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p>
        </p:txBody>
      </p:sp>
      <p:sp>
        <p:nvSpPr>
          <p:cNvPr id="10" name="Ellipse 9"/>
          <p:cNvSpPr/>
          <p:nvPr/>
        </p:nvSpPr>
        <p:spPr>
          <a:xfrm>
            <a:off x="5657850" y="5814821"/>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3</a:t>
            </a:r>
          </a:p>
        </p:txBody>
      </p:sp>
      <p:sp>
        <p:nvSpPr>
          <p:cNvPr id="11" name="Ellipse 10"/>
          <p:cNvSpPr/>
          <p:nvPr/>
        </p:nvSpPr>
        <p:spPr>
          <a:xfrm>
            <a:off x="1996440" y="2263268"/>
            <a:ext cx="457200" cy="487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3</a:t>
            </a:r>
          </a:p>
        </p:txBody>
      </p:sp>
    </p:spTree>
    <p:extLst>
      <p:ext uri="{BB962C8B-B14F-4D97-AF65-F5344CB8AC3E}">
        <p14:creationId xmlns:p14="http://schemas.microsoft.com/office/powerpoint/2010/main" val="33317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A.8 La Précarité Energétique</a:t>
            </a:r>
            <a:br>
              <a:rPr lang="fr-FR" dirty="0"/>
            </a:br>
            <a:r>
              <a:rPr lang="fr-FR" dirty="0"/>
              <a:t>Pour aller plus loin</a:t>
            </a:r>
          </a:p>
        </p:txBody>
      </p:sp>
      <p:sp>
        <p:nvSpPr>
          <p:cNvPr id="3" name="Espace réservé du contenu 2"/>
          <p:cNvSpPr>
            <a:spLocks noGrp="1"/>
          </p:cNvSpPr>
          <p:nvPr>
            <p:ph idx="1"/>
          </p:nvPr>
        </p:nvSpPr>
        <p:spPr>
          <a:xfrm>
            <a:off x="356616" y="1657748"/>
            <a:ext cx="10997184" cy="4751560"/>
          </a:xfrm>
        </p:spPr>
        <p:txBody>
          <a:bodyPr>
            <a:normAutofit fontScale="47500" lnSpcReduction="20000"/>
          </a:bodyPr>
          <a:lstStyle/>
          <a:p>
            <a:r>
              <a:rPr lang="fr-FR" dirty="0">
                <a:hlinkClick r:id="rId2"/>
              </a:rPr>
              <a:t>Tableau de Bord de la précarité énergétique de l’ONPE </a:t>
            </a:r>
            <a:r>
              <a:rPr lang="fr-FR" dirty="0"/>
              <a:t>les derniers chiffres</a:t>
            </a:r>
            <a:endParaRPr lang="fr-FR" dirty="0">
              <a:hlinkClick r:id="rId3"/>
            </a:endParaRPr>
          </a:p>
          <a:p>
            <a:r>
              <a:rPr lang="fr-FR" dirty="0">
                <a:hlinkClick r:id="rId3"/>
              </a:rPr>
              <a:t>Formation du Réseau RAPPEL « sensibilisation à la </a:t>
            </a:r>
            <a:r>
              <a:rPr lang="fr-FR" dirty="0" err="1">
                <a:hlinkClick r:id="rId3"/>
              </a:rPr>
              <a:t>précaritié</a:t>
            </a:r>
            <a:r>
              <a:rPr lang="fr-FR" dirty="0">
                <a:hlinkClick r:id="rId3"/>
              </a:rPr>
              <a:t> énergétique </a:t>
            </a:r>
            <a:r>
              <a:rPr lang="fr-FR" dirty="0"/>
              <a:t>(vidéos de 5 minutes pour chaque question)</a:t>
            </a:r>
          </a:p>
          <a:p>
            <a:pPr lvl="1"/>
            <a:r>
              <a:rPr lang="fr-FR" dirty="0"/>
              <a:t>Séquence 0 présentation de la formation et du réseau</a:t>
            </a:r>
          </a:p>
          <a:p>
            <a:pPr lvl="1"/>
            <a:r>
              <a:rPr lang="fr-FR" dirty="0"/>
              <a:t>Séquence 1 enjeux globaux de l’énergie</a:t>
            </a:r>
          </a:p>
          <a:p>
            <a:pPr lvl="1"/>
            <a:r>
              <a:rPr lang="fr-FR" dirty="0"/>
              <a:t>Séquence 2 l’énergie dans le logement</a:t>
            </a:r>
          </a:p>
          <a:p>
            <a:pPr lvl="1"/>
            <a:r>
              <a:rPr lang="fr-FR" dirty="0"/>
              <a:t>Séquence 3 la précarité énergétique</a:t>
            </a:r>
          </a:p>
          <a:p>
            <a:pPr lvl="1"/>
            <a:r>
              <a:rPr lang="fr-FR" dirty="0"/>
              <a:t>Séquence 4 les actions de lutte possibles</a:t>
            </a:r>
          </a:p>
          <a:p>
            <a:endParaRPr lang="fr-FR" dirty="0"/>
          </a:p>
          <a:p>
            <a:r>
              <a:rPr lang="fr-FR" dirty="0">
                <a:hlinkClick r:id="rId4"/>
              </a:rPr>
              <a:t>MOOC Précarité Energétique Plan </a:t>
            </a:r>
            <a:r>
              <a:rPr lang="fr-FR" dirty="0" err="1">
                <a:hlinkClick r:id="rId4"/>
              </a:rPr>
              <a:t>Batiment</a:t>
            </a:r>
            <a:r>
              <a:rPr lang="fr-FR" dirty="0">
                <a:hlinkClick r:id="rId4"/>
              </a:rPr>
              <a:t> Durable</a:t>
            </a:r>
            <a:endParaRPr lang="fr-FR" dirty="0"/>
          </a:p>
          <a:p>
            <a:pPr marL="457200" lvl="1" indent="0">
              <a:buNone/>
            </a:pPr>
            <a:r>
              <a:rPr lang="fr-FR" dirty="0"/>
              <a:t>Tous les ans sur la période Septembre – Novembre (inscris-toi, nous te recommandons fortement les modules des semaines 1 et 2)</a:t>
            </a:r>
          </a:p>
          <a:p>
            <a:pPr lvl="1"/>
            <a:r>
              <a:rPr lang="fr-FR" b="1" dirty="0"/>
              <a:t>Semaine 1 : Comprendre les causes de la précarité énergétique</a:t>
            </a:r>
          </a:p>
          <a:p>
            <a:pPr marL="457200" lvl="1" indent="0">
              <a:buNone/>
            </a:pPr>
            <a:r>
              <a:rPr lang="fr-FR" dirty="0"/>
              <a:t>L'impact de la pauvreté monétaire -La question de l'énergie- L'impact de la qualité des logements</a:t>
            </a:r>
          </a:p>
          <a:p>
            <a:pPr lvl="1"/>
            <a:r>
              <a:rPr lang="fr-FR" b="1" dirty="0"/>
              <a:t>Semaine 2 : Identifier les manifestations de la précarité énergétique</a:t>
            </a:r>
          </a:p>
          <a:p>
            <a:pPr marL="457200" lvl="1" indent="0">
              <a:buNone/>
            </a:pPr>
            <a:r>
              <a:rPr lang="fr-FR" dirty="0"/>
              <a:t>Les facteurs sociaux économiques -Les consommations d'énergie dans le logement -Le confort et la santé dans le logement </a:t>
            </a:r>
          </a:p>
          <a:p>
            <a:pPr lvl="1"/>
            <a:r>
              <a:rPr lang="fr-FR" b="1" dirty="0"/>
              <a:t>Semaine 3 : L'analyse pour accompagner vers des solutions </a:t>
            </a:r>
          </a:p>
          <a:p>
            <a:pPr lvl="1"/>
            <a:r>
              <a:rPr lang="fr-FR" b="1" dirty="0"/>
              <a:t>Semaine 4 : Agir sur le bâtiment</a:t>
            </a:r>
          </a:p>
          <a:p>
            <a:pPr lvl="1"/>
            <a:r>
              <a:rPr lang="fr-FR" b="1" dirty="0"/>
              <a:t>Semaine 5 : Agir sur les équipements et les usages</a:t>
            </a:r>
          </a:p>
          <a:p>
            <a:endParaRPr lang="fr-FR" b="1" dirty="0"/>
          </a:p>
          <a:p>
            <a:r>
              <a:rPr lang="fr-FR" dirty="0">
                <a:hlinkClick r:id="rId5"/>
              </a:rPr>
              <a:t>La Médiathèque du réseau RAPPEL</a:t>
            </a:r>
            <a:endParaRPr lang="fr-FR" dirty="0"/>
          </a:p>
          <a:p>
            <a:r>
              <a:rPr lang="fr-FR" dirty="0">
                <a:hlinkClick r:id="rId6"/>
              </a:rPr>
              <a:t>La Médiathèque du réseau CLER</a:t>
            </a:r>
            <a:endParaRPr lang="fr-FR" dirty="0"/>
          </a:p>
          <a:p>
            <a:r>
              <a:rPr lang="fr-FR" dirty="0">
                <a:hlinkClick r:id="rId7"/>
              </a:rPr>
              <a:t>La Médiathèque de l’ONPE</a:t>
            </a:r>
            <a:endParaRPr lang="fr-FR" dirty="0"/>
          </a:p>
          <a:p>
            <a:pPr lvl="1"/>
            <a:r>
              <a:rPr lang="fr-FR" dirty="0"/>
              <a:t>Des mines d’information : vidéo, articles de presse, journaux télévisés, webinaires thématiques</a:t>
            </a:r>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12</a:t>
            </a:fld>
            <a:endParaRPr lang="fr-FR"/>
          </a:p>
        </p:txBody>
      </p:sp>
      <p:pic>
        <p:nvPicPr>
          <p:cNvPr id="5" name="Image 4"/>
          <p:cNvPicPr>
            <a:picLocks noChangeAspect="1"/>
          </p:cNvPicPr>
          <p:nvPr/>
        </p:nvPicPr>
        <p:blipFill>
          <a:blip r:embed="rId8"/>
          <a:stretch>
            <a:fillRect/>
          </a:stretch>
        </p:blipFill>
        <p:spPr>
          <a:xfrm>
            <a:off x="9212233" y="4786119"/>
            <a:ext cx="2495898" cy="1390844"/>
          </a:xfrm>
          <a:prstGeom prst="rect">
            <a:avLst/>
          </a:prstGeom>
        </p:spPr>
      </p:pic>
      <p:grpSp>
        <p:nvGrpSpPr>
          <p:cNvPr id="6" name="Groupe 5"/>
          <p:cNvGrpSpPr/>
          <p:nvPr/>
        </p:nvGrpSpPr>
        <p:grpSpPr>
          <a:xfrm>
            <a:off x="8610600" y="189452"/>
            <a:ext cx="3149486" cy="1310482"/>
            <a:chOff x="8618220" y="118268"/>
            <a:chExt cx="3149486" cy="1310482"/>
          </a:xfrm>
        </p:grpSpPr>
        <p:sp>
          <p:nvSpPr>
            <p:cNvPr id="7" name="Rectangle 6"/>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8804450" y="118268"/>
              <a:ext cx="2963256" cy="1217136"/>
              <a:chOff x="8804450" y="118268"/>
              <a:chExt cx="2963256" cy="1217136"/>
            </a:xfrm>
          </p:grpSpPr>
          <p:sp>
            <p:nvSpPr>
              <p:cNvPr id="9" name="ZoneTexte 8"/>
              <p:cNvSpPr txBox="1"/>
              <p:nvPr/>
            </p:nvSpPr>
            <p:spPr>
              <a:xfrm>
                <a:off x="9512878" y="248421"/>
                <a:ext cx="2254828" cy="830997"/>
              </a:xfrm>
              <a:prstGeom prst="rect">
                <a:avLst/>
              </a:prstGeom>
              <a:noFill/>
              <a:ln>
                <a:noFill/>
              </a:ln>
            </p:spPr>
            <p:txBody>
              <a:bodyPr wrap="square" rtlCol="0">
                <a:spAutoFit/>
              </a:bodyPr>
              <a:lstStyle/>
              <a:p>
                <a:pPr algn="ctr"/>
                <a:r>
                  <a:rPr lang="fr-FR" sz="1200" dirty="0"/>
                  <a:t>Liens hypertextes</a:t>
                </a:r>
              </a:p>
              <a:p>
                <a:pPr algn="ctr"/>
                <a:r>
                  <a:rPr lang="fr-FR" sz="1200" dirty="0"/>
                  <a:t>Clique sur les titres ou les images pour accéder à la ressource</a:t>
                </a:r>
              </a:p>
            </p:txBody>
          </p:sp>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93153" y="880907"/>
                <a:ext cx="454497" cy="454497"/>
              </a:xfrm>
              <a:prstGeom prst="rect">
                <a:avLst/>
              </a:prstGeom>
              <a:ln>
                <a:noFill/>
              </a:ln>
            </p:spPr>
          </p:pic>
        </p:grpSp>
      </p:grpSp>
    </p:spTree>
    <p:extLst>
      <p:ext uri="{BB962C8B-B14F-4D97-AF65-F5344CB8AC3E}">
        <p14:creationId xmlns:p14="http://schemas.microsoft.com/office/powerpoint/2010/main" val="164050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B. La précarité énergétique </a:t>
            </a:r>
            <a:br>
              <a:rPr lang="fr-FR" dirty="0"/>
            </a:br>
            <a:r>
              <a:rPr lang="fr-FR" dirty="0"/>
              <a:t>étudiante</a:t>
            </a:r>
          </a:p>
        </p:txBody>
      </p:sp>
      <p:sp>
        <p:nvSpPr>
          <p:cNvPr id="5" name="Sous-titre 4"/>
          <p:cNvSpPr>
            <a:spLocks noGrp="1"/>
          </p:cNvSpPr>
          <p:nvPr>
            <p:ph type="subTitle" idx="1"/>
          </p:nvPr>
        </p:nvSpPr>
        <p:spPr/>
        <p:txBody>
          <a:bodyPr/>
          <a:lstStyle/>
          <a:p>
            <a:r>
              <a:rPr lang="fr-FR" dirty="0"/>
              <a:t>Focus</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13</a:t>
            </a:fld>
            <a:endParaRPr lang="fr-FR"/>
          </a:p>
        </p:txBody>
      </p:sp>
    </p:spTree>
    <p:extLst>
      <p:ext uri="{BB962C8B-B14F-4D97-AF65-F5344CB8AC3E}">
        <p14:creationId xmlns:p14="http://schemas.microsoft.com/office/powerpoint/2010/main" val="401293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9598" y="98407"/>
            <a:ext cx="8884920" cy="913765"/>
          </a:xfrm>
        </p:spPr>
        <p:txBody>
          <a:bodyPr/>
          <a:lstStyle/>
          <a:p>
            <a:r>
              <a:rPr lang="fr-FR" dirty="0"/>
              <a:t>B. La précarité énergétique étudiante</a:t>
            </a:r>
          </a:p>
        </p:txBody>
      </p:sp>
      <p:sp>
        <p:nvSpPr>
          <p:cNvPr id="3" name="Espace réservé du contenu 2"/>
          <p:cNvSpPr>
            <a:spLocks noGrp="1"/>
          </p:cNvSpPr>
          <p:nvPr>
            <p:ph idx="1"/>
          </p:nvPr>
        </p:nvSpPr>
        <p:spPr>
          <a:xfrm>
            <a:off x="429777" y="1302045"/>
            <a:ext cx="9031109" cy="1177348"/>
          </a:xfrm>
        </p:spPr>
        <p:txBody>
          <a:bodyPr>
            <a:normAutofit fontScale="47500" lnSpcReduction="20000"/>
          </a:bodyPr>
          <a:lstStyle/>
          <a:p>
            <a:r>
              <a:rPr lang="fr-FR" dirty="0"/>
              <a:t>C’est un </a:t>
            </a:r>
            <a:r>
              <a:rPr lang="fr-FR" b="1" dirty="0"/>
              <a:t>angle mort de l’observation </a:t>
            </a:r>
            <a:r>
              <a:rPr lang="fr-FR" dirty="0"/>
              <a:t>car il n’y a aucune statistique sur la précarité énergétique des étudiants.</a:t>
            </a:r>
          </a:p>
          <a:p>
            <a:pPr>
              <a:lnSpc>
                <a:spcPct val="120000"/>
              </a:lnSpc>
            </a:pPr>
            <a:r>
              <a:rPr lang="fr-FR" dirty="0"/>
              <a:t>La précarité (financière) des étudiants en croissance et crise sanitaire sont des facteurs aggravants de cette situation non mesurée</a:t>
            </a:r>
          </a:p>
          <a:p>
            <a:pPr marL="0" indent="0">
              <a:lnSpc>
                <a:spcPct val="120000"/>
              </a:lnSpc>
              <a:buNone/>
            </a:pPr>
            <a:r>
              <a:rPr lang="fr-FR" dirty="0"/>
              <a:t>Voici les ressources identifiées par HOPE sur ce phénomène :</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14</a:t>
            </a:fld>
            <a:endParaRPr lang="fr-FR"/>
          </a:p>
        </p:txBody>
      </p:sp>
      <p:pic>
        <p:nvPicPr>
          <p:cNvPr id="6" name="Image 5">
            <a:hlinkClick r:id="rId2"/>
          </p:cNvPr>
          <p:cNvPicPr>
            <a:picLocks noChangeAspect="1"/>
          </p:cNvPicPr>
          <p:nvPr/>
        </p:nvPicPr>
        <p:blipFill rotWithShape="1">
          <a:blip r:embed="rId3"/>
          <a:srcRect b="11324"/>
          <a:stretch/>
        </p:blipFill>
        <p:spPr>
          <a:xfrm>
            <a:off x="2567878" y="2586992"/>
            <a:ext cx="1652464" cy="1222169"/>
          </a:xfrm>
          <a:prstGeom prst="rect">
            <a:avLst/>
          </a:prstGeom>
          <a:ln>
            <a:solidFill>
              <a:schemeClr val="tx1"/>
            </a:solidFill>
          </a:ln>
        </p:spPr>
      </p:pic>
      <p:sp>
        <p:nvSpPr>
          <p:cNvPr id="7" name="ZoneTexte 6"/>
          <p:cNvSpPr txBox="1"/>
          <p:nvPr/>
        </p:nvSpPr>
        <p:spPr>
          <a:xfrm>
            <a:off x="2519314" y="4193376"/>
            <a:ext cx="1782754" cy="1277273"/>
          </a:xfrm>
          <a:prstGeom prst="rect">
            <a:avLst/>
          </a:prstGeom>
          <a:noFill/>
        </p:spPr>
        <p:txBody>
          <a:bodyPr wrap="square" rtlCol="0">
            <a:spAutoFit/>
          </a:bodyPr>
          <a:lstStyle/>
          <a:p>
            <a:pPr algn="ctr"/>
            <a:r>
              <a:rPr lang="fr-FR" sz="1100" dirty="0">
                <a:solidFill>
                  <a:schemeClr val="accent6"/>
                </a:solidFill>
              </a:rPr>
              <a:t>Les travaux sur la précarité énergétique étudiants engagés par la chaire HOPE</a:t>
            </a:r>
          </a:p>
          <a:p>
            <a:pPr algn="ctr"/>
            <a:r>
              <a:rPr lang="fr-FR" sz="1100" dirty="0">
                <a:solidFill>
                  <a:schemeClr val="accent6"/>
                </a:solidFill>
              </a:rPr>
              <a:t>2020</a:t>
            </a:r>
          </a:p>
          <a:p>
            <a:pPr algn="ctr"/>
            <a:endParaRPr lang="fr-FR" sz="1100" dirty="0">
              <a:solidFill>
                <a:schemeClr val="accent6"/>
              </a:solidFill>
            </a:endParaRPr>
          </a:p>
          <a:p>
            <a:pPr algn="ctr"/>
            <a:r>
              <a:rPr lang="fr-FR" sz="1100" dirty="0">
                <a:solidFill>
                  <a:schemeClr val="accent6"/>
                </a:solidFill>
              </a:rPr>
              <a:t>Vidéo 45 min</a:t>
            </a:r>
          </a:p>
        </p:txBody>
      </p:sp>
      <p:sp>
        <p:nvSpPr>
          <p:cNvPr id="9" name="ZoneTexte 8"/>
          <p:cNvSpPr txBox="1"/>
          <p:nvPr/>
        </p:nvSpPr>
        <p:spPr>
          <a:xfrm>
            <a:off x="429778" y="4193375"/>
            <a:ext cx="1680468" cy="1446550"/>
          </a:xfrm>
          <a:prstGeom prst="rect">
            <a:avLst/>
          </a:prstGeom>
          <a:noFill/>
        </p:spPr>
        <p:txBody>
          <a:bodyPr wrap="square" rtlCol="0">
            <a:spAutoFit/>
          </a:bodyPr>
          <a:lstStyle/>
          <a:p>
            <a:pPr algn="ctr"/>
            <a:r>
              <a:rPr lang="fr-FR" sz="1100" dirty="0"/>
              <a:t>La toute première enquête réalisée par la Promotion et Défense des étudiants </a:t>
            </a:r>
          </a:p>
          <a:p>
            <a:pPr algn="ctr"/>
            <a:r>
              <a:rPr lang="fr-FR" sz="1100" dirty="0"/>
              <a:t>2017</a:t>
            </a:r>
          </a:p>
          <a:p>
            <a:pPr algn="ctr"/>
            <a:endParaRPr lang="fr-FR" sz="1100" dirty="0"/>
          </a:p>
          <a:p>
            <a:pPr algn="ctr"/>
            <a:r>
              <a:rPr lang="fr-FR" sz="1100" dirty="0">
                <a:solidFill>
                  <a:schemeClr val="accent6"/>
                </a:solidFill>
              </a:rPr>
              <a:t>PDF dans le dossier du kit</a:t>
            </a:r>
          </a:p>
        </p:txBody>
      </p:sp>
      <p:pic>
        <p:nvPicPr>
          <p:cNvPr id="10" name="Image 9"/>
          <p:cNvPicPr>
            <a:picLocks noChangeAspect="1"/>
          </p:cNvPicPr>
          <p:nvPr/>
        </p:nvPicPr>
        <p:blipFill>
          <a:blip r:embed="rId4"/>
          <a:stretch>
            <a:fillRect/>
          </a:stretch>
        </p:blipFill>
        <p:spPr>
          <a:xfrm>
            <a:off x="459130" y="2586992"/>
            <a:ext cx="1680468" cy="1231812"/>
          </a:xfrm>
          <a:prstGeom prst="rect">
            <a:avLst/>
          </a:prstGeom>
          <a:ln>
            <a:solidFill>
              <a:schemeClr val="tx1"/>
            </a:solidFill>
          </a:ln>
        </p:spPr>
      </p:pic>
      <p:pic>
        <p:nvPicPr>
          <p:cNvPr id="11" name="Image 10">
            <a:hlinkClick r:id="rId5"/>
          </p:cNvPr>
          <p:cNvPicPr>
            <a:picLocks noChangeAspect="1"/>
          </p:cNvPicPr>
          <p:nvPr/>
        </p:nvPicPr>
        <p:blipFill>
          <a:blip r:embed="rId6"/>
          <a:stretch>
            <a:fillRect/>
          </a:stretch>
        </p:blipFill>
        <p:spPr>
          <a:xfrm>
            <a:off x="4699530" y="2586992"/>
            <a:ext cx="2038635" cy="1190791"/>
          </a:xfrm>
          <a:prstGeom prst="rect">
            <a:avLst/>
          </a:prstGeom>
          <a:ln>
            <a:solidFill>
              <a:schemeClr val="tx1"/>
            </a:solidFill>
          </a:ln>
        </p:spPr>
      </p:pic>
      <p:sp>
        <p:nvSpPr>
          <p:cNvPr id="12" name="ZoneTexte 11"/>
          <p:cNvSpPr txBox="1"/>
          <p:nvPr/>
        </p:nvSpPr>
        <p:spPr>
          <a:xfrm>
            <a:off x="4648622" y="4193376"/>
            <a:ext cx="2038635" cy="1277273"/>
          </a:xfrm>
          <a:prstGeom prst="rect">
            <a:avLst/>
          </a:prstGeom>
          <a:noFill/>
        </p:spPr>
        <p:txBody>
          <a:bodyPr wrap="square" rtlCol="0">
            <a:spAutoFit/>
          </a:bodyPr>
          <a:lstStyle/>
          <a:p>
            <a:pPr algn="ctr"/>
            <a:r>
              <a:rPr lang="fr-FR" sz="1100" dirty="0"/>
              <a:t>Enquête Européenne dans 7 pays européens</a:t>
            </a:r>
          </a:p>
          <a:p>
            <a:pPr algn="ctr"/>
            <a:r>
              <a:rPr lang="fr-FR" sz="1100" dirty="0"/>
              <a:t>2019</a:t>
            </a:r>
          </a:p>
          <a:p>
            <a:pPr algn="ctr"/>
            <a:endParaRPr lang="fr-FR" sz="1100" dirty="0"/>
          </a:p>
          <a:p>
            <a:pPr algn="ctr"/>
            <a:endParaRPr lang="fr-FR" sz="1100" dirty="0"/>
          </a:p>
          <a:p>
            <a:pPr algn="ctr"/>
            <a:r>
              <a:rPr lang="fr-FR" sz="1100" dirty="0"/>
              <a:t>Doc de synthèse + références articles</a:t>
            </a:r>
          </a:p>
        </p:txBody>
      </p:sp>
      <p:sp>
        <p:nvSpPr>
          <p:cNvPr id="13" name="ZoneTexte 12"/>
          <p:cNvSpPr txBox="1"/>
          <p:nvPr/>
        </p:nvSpPr>
        <p:spPr>
          <a:xfrm>
            <a:off x="7079217" y="4193376"/>
            <a:ext cx="1995051" cy="938719"/>
          </a:xfrm>
          <a:prstGeom prst="rect">
            <a:avLst/>
          </a:prstGeom>
          <a:noFill/>
        </p:spPr>
        <p:txBody>
          <a:bodyPr wrap="square" rtlCol="0">
            <a:spAutoFit/>
          </a:bodyPr>
          <a:lstStyle/>
          <a:p>
            <a:pPr algn="ctr"/>
            <a:r>
              <a:rPr lang="fr-FR" sz="1100" dirty="0"/>
              <a:t>Questionnaire pour enquête faite auprès des Etudiants de Grenoble 2020</a:t>
            </a:r>
          </a:p>
          <a:p>
            <a:pPr algn="ctr"/>
            <a:endParaRPr lang="fr-FR" sz="1100" dirty="0"/>
          </a:p>
          <a:p>
            <a:pPr algn="ctr"/>
            <a:r>
              <a:rPr lang="fr-FR" sz="1100" dirty="0">
                <a:solidFill>
                  <a:schemeClr val="accent6"/>
                </a:solidFill>
              </a:rPr>
              <a:t>PDF dans le dossier du kit</a:t>
            </a:r>
          </a:p>
        </p:txBody>
      </p:sp>
      <p:sp>
        <p:nvSpPr>
          <p:cNvPr id="14" name="ZoneTexte 13"/>
          <p:cNvSpPr txBox="1"/>
          <p:nvPr/>
        </p:nvSpPr>
        <p:spPr>
          <a:xfrm>
            <a:off x="9466228" y="4193376"/>
            <a:ext cx="2067681" cy="1446550"/>
          </a:xfrm>
          <a:prstGeom prst="rect">
            <a:avLst/>
          </a:prstGeom>
          <a:noFill/>
        </p:spPr>
        <p:txBody>
          <a:bodyPr wrap="square" rtlCol="0">
            <a:spAutoFit/>
          </a:bodyPr>
          <a:lstStyle/>
          <a:p>
            <a:pPr algn="ctr"/>
            <a:r>
              <a:rPr lang="fr-FR" sz="1100" dirty="0">
                <a:solidFill>
                  <a:schemeClr val="accent6"/>
                </a:solidFill>
              </a:rPr>
              <a:t>L’Atelier 21 agit spécifiquement pour aider les étudiants en précarité énergétique : ateliers en école et tutoriels sur leur site web « Act4Energy »</a:t>
            </a:r>
          </a:p>
          <a:p>
            <a:pPr algn="ctr"/>
            <a:endParaRPr lang="fr-FR" sz="1100" dirty="0">
              <a:solidFill>
                <a:schemeClr val="accent6"/>
              </a:solidFill>
            </a:endParaRPr>
          </a:p>
          <a:p>
            <a:pPr algn="ctr"/>
            <a:r>
              <a:rPr lang="fr-FR" sz="1100" dirty="0">
                <a:solidFill>
                  <a:schemeClr val="accent6"/>
                </a:solidFill>
              </a:rPr>
              <a:t>Site Web - tuto</a:t>
            </a:r>
          </a:p>
        </p:txBody>
      </p:sp>
      <p:pic>
        <p:nvPicPr>
          <p:cNvPr id="15" name="Image 14">
            <a:hlinkClick r:id="rId7"/>
          </p:cNvPr>
          <p:cNvPicPr>
            <a:picLocks noChangeAspect="1"/>
          </p:cNvPicPr>
          <p:nvPr/>
        </p:nvPicPr>
        <p:blipFill>
          <a:blip r:embed="rId8"/>
          <a:stretch>
            <a:fillRect/>
          </a:stretch>
        </p:blipFill>
        <p:spPr>
          <a:xfrm>
            <a:off x="7130125" y="2586992"/>
            <a:ext cx="1995051" cy="1557815"/>
          </a:xfrm>
          <a:prstGeom prst="rect">
            <a:avLst/>
          </a:prstGeom>
          <a:ln>
            <a:solidFill>
              <a:schemeClr val="tx1"/>
            </a:solidFill>
          </a:ln>
        </p:spPr>
      </p:pic>
      <p:grpSp>
        <p:nvGrpSpPr>
          <p:cNvPr id="18" name="Groupe 17"/>
          <p:cNvGrpSpPr/>
          <p:nvPr/>
        </p:nvGrpSpPr>
        <p:grpSpPr>
          <a:xfrm>
            <a:off x="9471660" y="2586992"/>
            <a:ext cx="1979864" cy="1326344"/>
            <a:chOff x="9544396" y="3205843"/>
            <a:chExt cx="1979864" cy="1326344"/>
          </a:xfrm>
        </p:grpSpPr>
        <p:pic>
          <p:nvPicPr>
            <p:cNvPr id="16" name="Image 15">
              <a:hlinkClick r:id="rId9"/>
            </p:cNvPr>
            <p:cNvPicPr>
              <a:picLocks noChangeAspect="1"/>
            </p:cNvPicPr>
            <p:nvPr/>
          </p:nvPicPr>
          <p:blipFill>
            <a:blip r:embed="rId10"/>
            <a:stretch>
              <a:fillRect/>
            </a:stretch>
          </p:blipFill>
          <p:spPr>
            <a:xfrm>
              <a:off x="9544396" y="3205843"/>
              <a:ext cx="1979864" cy="528844"/>
            </a:xfrm>
            <a:prstGeom prst="rect">
              <a:avLst/>
            </a:prstGeom>
            <a:ln>
              <a:solidFill>
                <a:schemeClr val="tx1"/>
              </a:solidFill>
            </a:ln>
          </p:spPr>
        </p:pic>
        <p:pic>
          <p:nvPicPr>
            <p:cNvPr id="17" name="Image 16">
              <a:hlinkClick r:id="rId9"/>
            </p:cNvPr>
            <p:cNvPicPr>
              <a:picLocks noChangeAspect="1"/>
            </p:cNvPicPr>
            <p:nvPr/>
          </p:nvPicPr>
          <p:blipFill>
            <a:blip r:embed="rId11"/>
            <a:stretch>
              <a:fillRect/>
            </a:stretch>
          </p:blipFill>
          <p:spPr>
            <a:xfrm>
              <a:off x="9544396" y="3710852"/>
              <a:ext cx="1979863" cy="821335"/>
            </a:xfrm>
            <a:prstGeom prst="rect">
              <a:avLst/>
            </a:prstGeom>
            <a:ln>
              <a:solidFill>
                <a:schemeClr val="tx1"/>
              </a:solidFill>
            </a:ln>
          </p:spPr>
        </p:pic>
      </p:grpSp>
      <p:sp>
        <p:nvSpPr>
          <p:cNvPr id="24" name="ZoneTexte 23"/>
          <p:cNvSpPr txBox="1"/>
          <p:nvPr/>
        </p:nvSpPr>
        <p:spPr>
          <a:xfrm>
            <a:off x="356615" y="5708697"/>
            <a:ext cx="7769075" cy="1077218"/>
          </a:xfrm>
          <a:prstGeom prst="rect">
            <a:avLst/>
          </a:prstGeom>
          <a:noFill/>
        </p:spPr>
        <p:txBody>
          <a:bodyPr wrap="square" rtlCol="0">
            <a:spAutoFit/>
          </a:bodyPr>
          <a:lstStyle/>
          <a:p>
            <a:r>
              <a:rPr lang="fr-FR" sz="1600" dirty="0"/>
              <a:t>Et aussi </a:t>
            </a:r>
            <a:r>
              <a:rPr lang="fr-FR" sz="1600" dirty="0">
                <a:hlinkClick r:id="rId12" action="ppaction://hlinksldjump"/>
              </a:rPr>
              <a:t>témoignages</a:t>
            </a:r>
            <a:r>
              <a:rPr lang="fr-FR" sz="1600" dirty="0"/>
              <a:t> à la page « précarité énergétique : qui est touché? »</a:t>
            </a:r>
          </a:p>
          <a:p>
            <a:r>
              <a:rPr lang="fr-FR" sz="1600" dirty="0"/>
              <a:t>Tous les projets étudiants sur le thème de la précarité énergétique étudiante – </a:t>
            </a:r>
            <a:r>
              <a:rPr lang="fr-FR" sz="1600" dirty="0">
                <a:hlinkClick r:id="rId13"/>
              </a:rPr>
              <a:t>lien</a:t>
            </a:r>
            <a:endParaRPr lang="fr-FR" sz="1600" dirty="0"/>
          </a:p>
          <a:p>
            <a:endParaRPr lang="fr-FR" sz="1600" b="1" dirty="0"/>
          </a:p>
          <a:p>
            <a:endParaRPr lang="fr-FR" sz="1600" dirty="0"/>
          </a:p>
        </p:txBody>
      </p:sp>
      <p:grpSp>
        <p:nvGrpSpPr>
          <p:cNvPr id="25" name="Groupe 24"/>
          <p:cNvGrpSpPr/>
          <p:nvPr/>
        </p:nvGrpSpPr>
        <p:grpSpPr>
          <a:xfrm>
            <a:off x="9623939" y="374441"/>
            <a:ext cx="2326347" cy="1024152"/>
            <a:chOff x="8618220" y="118268"/>
            <a:chExt cx="3149486" cy="1310483"/>
          </a:xfrm>
        </p:grpSpPr>
        <p:sp>
          <p:nvSpPr>
            <p:cNvPr id="26" name="Rectangle 25"/>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p:cNvGrpSpPr/>
            <p:nvPr/>
          </p:nvGrpSpPr>
          <p:grpSpPr>
            <a:xfrm>
              <a:off x="8804450" y="118268"/>
              <a:ext cx="2963256" cy="1310483"/>
              <a:chOff x="8804450" y="118268"/>
              <a:chExt cx="2963256" cy="1310483"/>
            </a:xfrm>
          </p:grpSpPr>
          <p:sp>
            <p:nvSpPr>
              <p:cNvPr id="28" name="ZoneTexte 27"/>
              <p:cNvSpPr txBox="1"/>
              <p:nvPr/>
            </p:nvSpPr>
            <p:spPr>
              <a:xfrm>
                <a:off x="9512878" y="248421"/>
                <a:ext cx="2254828" cy="646331"/>
              </a:xfrm>
              <a:prstGeom prst="rect">
                <a:avLst/>
              </a:prstGeom>
              <a:noFill/>
              <a:ln>
                <a:noFill/>
              </a:ln>
            </p:spPr>
            <p:txBody>
              <a:bodyPr wrap="square" rtlCol="0">
                <a:spAutoFit/>
              </a:bodyPr>
              <a:lstStyle/>
              <a:p>
                <a:pPr algn="ctr"/>
                <a:r>
                  <a:rPr lang="fr-FR" sz="1200" dirty="0"/>
                  <a:t>Images Actives</a:t>
                </a:r>
              </a:p>
              <a:p>
                <a:pPr algn="ctr"/>
                <a:r>
                  <a:rPr lang="fr-FR" sz="1200" dirty="0"/>
                  <a:t>Clique sur les images pour accéder à la ressource</a:t>
                </a:r>
              </a:p>
            </p:txBody>
          </p:sp>
          <p:pic>
            <p:nvPicPr>
              <p:cNvPr id="29" name="Imag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30" name="Imag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92464" y="974253"/>
                <a:ext cx="454497" cy="454498"/>
              </a:xfrm>
              <a:prstGeom prst="rect">
                <a:avLst/>
              </a:prstGeom>
              <a:ln>
                <a:noFill/>
              </a:ln>
            </p:spPr>
          </p:pic>
        </p:grpSp>
      </p:grpSp>
      <p:sp>
        <p:nvSpPr>
          <p:cNvPr id="5" name="Rectangle 4"/>
          <p:cNvSpPr/>
          <p:nvPr/>
        </p:nvSpPr>
        <p:spPr>
          <a:xfrm>
            <a:off x="5971607" y="3244334"/>
            <a:ext cx="248786" cy="369332"/>
          </a:xfrm>
          <a:prstGeom prst="rect">
            <a:avLst/>
          </a:prstGeom>
        </p:spPr>
        <p:txBody>
          <a:bodyPr wrap="none">
            <a:spAutoFit/>
          </a:bodyPr>
          <a:lstStyle/>
          <a:p>
            <a:r>
              <a:rPr lang="fr-FR" dirty="0"/>
              <a:t> </a:t>
            </a:r>
          </a:p>
        </p:txBody>
      </p:sp>
      <p:sp>
        <p:nvSpPr>
          <p:cNvPr id="8" name="Rectangle 7"/>
          <p:cNvSpPr/>
          <p:nvPr/>
        </p:nvSpPr>
        <p:spPr>
          <a:xfrm>
            <a:off x="5971607" y="3244334"/>
            <a:ext cx="248786" cy="369332"/>
          </a:xfrm>
          <a:prstGeom prst="rect">
            <a:avLst/>
          </a:prstGeom>
        </p:spPr>
        <p:txBody>
          <a:bodyPr wrap="none">
            <a:spAutoFit/>
          </a:bodyPr>
          <a:lstStyle/>
          <a:p>
            <a:r>
              <a:rPr lang="fr-FR" dirty="0"/>
              <a:t> </a:t>
            </a:r>
          </a:p>
        </p:txBody>
      </p:sp>
      <p:sp>
        <p:nvSpPr>
          <p:cNvPr id="19" name="Rectangle 18"/>
          <p:cNvSpPr/>
          <p:nvPr/>
        </p:nvSpPr>
        <p:spPr>
          <a:xfrm>
            <a:off x="5971607" y="3244334"/>
            <a:ext cx="248786" cy="369332"/>
          </a:xfrm>
          <a:prstGeom prst="rect">
            <a:avLst/>
          </a:prstGeom>
        </p:spPr>
        <p:txBody>
          <a:bodyPr wrap="none">
            <a:spAutoFit/>
          </a:bodyPr>
          <a:lstStyle/>
          <a:p>
            <a:r>
              <a:rPr lang="fr-FR" dirty="0"/>
              <a:t> </a:t>
            </a:r>
          </a:p>
        </p:txBody>
      </p:sp>
      <p:pic>
        <p:nvPicPr>
          <p:cNvPr id="20" name="Graphique 19" descr="Recherche de dossiers avec un remplissage uni">
            <a:extLst>
              <a:ext uri="{FF2B5EF4-FFF2-40B4-BE49-F238E27FC236}">
                <a16:creationId xmlns:a16="http://schemas.microsoft.com/office/drawing/2014/main" id="{5743BAFB-77E5-D1CF-B26F-C196EA87DB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818" y="5075938"/>
            <a:ext cx="480017" cy="480017"/>
          </a:xfrm>
          <a:prstGeom prst="rect">
            <a:avLst/>
          </a:prstGeom>
        </p:spPr>
      </p:pic>
      <p:pic>
        <p:nvPicPr>
          <p:cNvPr id="21" name="Graphique 20" descr="Recherche de dossiers avec un remplissage uni">
            <a:extLst>
              <a:ext uri="{FF2B5EF4-FFF2-40B4-BE49-F238E27FC236}">
                <a16:creationId xmlns:a16="http://schemas.microsoft.com/office/drawing/2014/main" id="{F3FBA74E-99B4-97D9-AEDF-0F2282A739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73817" y="5132095"/>
            <a:ext cx="480017" cy="480017"/>
          </a:xfrm>
          <a:prstGeom prst="rect">
            <a:avLst/>
          </a:prstGeom>
        </p:spPr>
      </p:pic>
    </p:spTree>
    <p:extLst>
      <p:ext uri="{BB962C8B-B14F-4D97-AF65-F5344CB8AC3E}">
        <p14:creationId xmlns:p14="http://schemas.microsoft.com/office/powerpoint/2010/main" val="313266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8689" y="248234"/>
            <a:ext cx="6165850" cy="514350"/>
          </a:xfrm>
          <a:prstGeom prst="rect">
            <a:avLst/>
          </a:prstGeom>
        </p:spPr>
        <p:txBody>
          <a:bodyPr vert="horz" wrap="square" lIns="0" tIns="13335" rIns="0" bIns="0" rtlCol="0">
            <a:spAutoFit/>
          </a:bodyPr>
          <a:lstStyle/>
          <a:p>
            <a:pPr marL="12700">
              <a:lnSpc>
                <a:spcPct val="100000"/>
              </a:lnSpc>
              <a:spcBef>
                <a:spcPts val="105"/>
              </a:spcBef>
            </a:pPr>
            <a:r>
              <a:rPr sz="3200" dirty="0"/>
              <a:t>B.</a:t>
            </a:r>
            <a:r>
              <a:rPr sz="3200" spc="-10" dirty="0"/>
              <a:t> </a:t>
            </a:r>
            <a:r>
              <a:rPr sz="3200" dirty="0"/>
              <a:t>La</a:t>
            </a:r>
            <a:r>
              <a:rPr sz="3200" spc="-15" dirty="0"/>
              <a:t> précarité</a:t>
            </a:r>
            <a:r>
              <a:rPr sz="3200" spc="-20" dirty="0"/>
              <a:t> </a:t>
            </a:r>
            <a:r>
              <a:rPr sz="3200" spc="-10" dirty="0"/>
              <a:t>énergétique</a:t>
            </a:r>
            <a:r>
              <a:rPr sz="3200" spc="-25" dirty="0"/>
              <a:t> </a:t>
            </a:r>
            <a:r>
              <a:rPr sz="3200" spc="-10" dirty="0"/>
              <a:t>étudiante</a:t>
            </a:r>
            <a:endParaRPr sz="3200"/>
          </a:p>
        </p:txBody>
      </p:sp>
      <p:grpSp>
        <p:nvGrpSpPr>
          <p:cNvPr id="3" name="object 3"/>
          <p:cNvGrpSpPr/>
          <p:nvPr/>
        </p:nvGrpSpPr>
        <p:grpSpPr>
          <a:xfrm>
            <a:off x="8492236" y="3562731"/>
            <a:ext cx="3571875" cy="2792095"/>
            <a:chOff x="6582156" y="3684651"/>
            <a:chExt cx="3571875" cy="2792095"/>
          </a:xfrm>
        </p:grpSpPr>
        <p:pic>
          <p:nvPicPr>
            <p:cNvPr id="4" name="object 4"/>
            <p:cNvPicPr/>
            <p:nvPr/>
          </p:nvPicPr>
          <p:blipFill>
            <a:blip r:embed="rId2" cstate="print"/>
            <a:stretch>
              <a:fillRect/>
            </a:stretch>
          </p:blipFill>
          <p:spPr>
            <a:xfrm>
              <a:off x="6582156" y="3866388"/>
              <a:ext cx="1752600" cy="2479548"/>
            </a:xfrm>
            <a:prstGeom prst="rect">
              <a:avLst/>
            </a:prstGeom>
          </p:spPr>
        </p:pic>
        <p:pic>
          <p:nvPicPr>
            <p:cNvPr id="5" name="object 5"/>
            <p:cNvPicPr/>
            <p:nvPr/>
          </p:nvPicPr>
          <p:blipFill>
            <a:blip r:embed="rId3" cstate="print"/>
            <a:stretch>
              <a:fillRect/>
            </a:stretch>
          </p:blipFill>
          <p:spPr>
            <a:xfrm>
              <a:off x="7919593" y="3684651"/>
              <a:ext cx="2233929" cy="2791841"/>
            </a:xfrm>
            <a:prstGeom prst="rect">
              <a:avLst/>
            </a:prstGeom>
          </p:spPr>
        </p:pic>
      </p:grpSp>
      <p:sp>
        <p:nvSpPr>
          <p:cNvPr id="6" name="object 6"/>
          <p:cNvSpPr txBox="1"/>
          <p:nvPr/>
        </p:nvSpPr>
        <p:spPr>
          <a:xfrm>
            <a:off x="518261" y="1177899"/>
            <a:ext cx="9542145" cy="4599336"/>
          </a:xfrm>
          <a:prstGeom prst="rect">
            <a:avLst/>
          </a:prstGeom>
        </p:spPr>
        <p:txBody>
          <a:bodyPr vert="horz" wrap="square" lIns="0" tIns="117475" rIns="0" bIns="0" rtlCol="0">
            <a:spAutoFit/>
          </a:bodyPr>
          <a:lstStyle/>
          <a:p>
            <a:pPr marL="12700">
              <a:lnSpc>
                <a:spcPct val="100000"/>
              </a:lnSpc>
              <a:spcBef>
                <a:spcPts val="925"/>
              </a:spcBef>
            </a:pPr>
            <a:r>
              <a:rPr sz="1400" b="1" spc="65" dirty="0">
                <a:solidFill>
                  <a:srgbClr val="354138"/>
                </a:solidFill>
                <a:latin typeface="Trebuchet MS"/>
                <a:cs typeface="Trebuchet MS"/>
              </a:rPr>
              <a:t>Vous</a:t>
            </a:r>
            <a:r>
              <a:rPr sz="1400" b="1" spc="-95" dirty="0">
                <a:solidFill>
                  <a:srgbClr val="354138"/>
                </a:solidFill>
                <a:latin typeface="Trebuchet MS"/>
                <a:cs typeface="Trebuchet MS"/>
              </a:rPr>
              <a:t> </a:t>
            </a:r>
            <a:r>
              <a:rPr sz="1400" b="1" spc="35" dirty="0">
                <a:solidFill>
                  <a:srgbClr val="354138"/>
                </a:solidFill>
                <a:latin typeface="Trebuchet MS"/>
                <a:cs typeface="Trebuchet MS"/>
              </a:rPr>
              <a:t>connaissez</a:t>
            </a:r>
            <a:r>
              <a:rPr sz="1400" b="1" spc="-105" dirty="0">
                <a:solidFill>
                  <a:srgbClr val="354138"/>
                </a:solidFill>
                <a:latin typeface="Trebuchet MS"/>
                <a:cs typeface="Trebuchet MS"/>
              </a:rPr>
              <a:t> </a:t>
            </a:r>
            <a:r>
              <a:rPr sz="1400" b="1" spc="-25" dirty="0">
                <a:solidFill>
                  <a:srgbClr val="354138"/>
                </a:solidFill>
                <a:latin typeface="Trebuchet MS"/>
                <a:cs typeface="Trebuchet MS"/>
              </a:rPr>
              <a:t>un.e</a:t>
            </a:r>
            <a:r>
              <a:rPr sz="1400" b="1" spc="-85" dirty="0">
                <a:solidFill>
                  <a:srgbClr val="354138"/>
                </a:solidFill>
                <a:latin typeface="Trebuchet MS"/>
                <a:cs typeface="Trebuchet MS"/>
              </a:rPr>
              <a:t> </a:t>
            </a:r>
            <a:r>
              <a:rPr sz="1400" b="1" spc="-5" dirty="0">
                <a:solidFill>
                  <a:srgbClr val="354138"/>
                </a:solidFill>
                <a:latin typeface="Trebuchet MS"/>
                <a:cs typeface="Trebuchet MS"/>
              </a:rPr>
              <a:t>étudiant.e</a:t>
            </a:r>
            <a:r>
              <a:rPr sz="1400" b="1" spc="-95" dirty="0">
                <a:solidFill>
                  <a:srgbClr val="354138"/>
                </a:solidFill>
                <a:latin typeface="Trebuchet MS"/>
                <a:cs typeface="Trebuchet MS"/>
              </a:rPr>
              <a:t> </a:t>
            </a:r>
            <a:r>
              <a:rPr sz="1400" b="1" spc="25" dirty="0">
                <a:solidFill>
                  <a:srgbClr val="354138"/>
                </a:solidFill>
                <a:latin typeface="Trebuchet MS"/>
                <a:cs typeface="Trebuchet MS"/>
              </a:rPr>
              <a:t>en</a:t>
            </a:r>
            <a:r>
              <a:rPr sz="1400" b="1" spc="-85" dirty="0">
                <a:solidFill>
                  <a:srgbClr val="354138"/>
                </a:solidFill>
                <a:latin typeface="Trebuchet MS"/>
                <a:cs typeface="Trebuchet MS"/>
              </a:rPr>
              <a:t> </a:t>
            </a:r>
            <a:r>
              <a:rPr sz="1400" b="1" spc="5" dirty="0">
                <a:solidFill>
                  <a:srgbClr val="354138"/>
                </a:solidFill>
                <a:latin typeface="Trebuchet MS"/>
                <a:cs typeface="Trebuchet MS"/>
              </a:rPr>
              <a:t>précarité</a:t>
            </a:r>
            <a:r>
              <a:rPr sz="1400" b="1" spc="-90" dirty="0">
                <a:solidFill>
                  <a:srgbClr val="354138"/>
                </a:solidFill>
                <a:latin typeface="Trebuchet MS"/>
                <a:cs typeface="Trebuchet MS"/>
              </a:rPr>
              <a:t> </a:t>
            </a:r>
            <a:r>
              <a:rPr sz="1400" b="1" spc="30" dirty="0">
                <a:solidFill>
                  <a:srgbClr val="354138"/>
                </a:solidFill>
                <a:latin typeface="Trebuchet MS"/>
                <a:cs typeface="Trebuchet MS"/>
              </a:rPr>
              <a:t>énergétique?</a:t>
            </a:r>
            <a:r>
              <a:rPr sz="1400" b="1" spc="240" dirty="0">
                <a:solidFill>
                  <a:srgbClr val="354138"/>
                </a:solidFill>
                <a:latin typeface="Trebuchet MS"/>
                <a:cs typeface="Trebuchet MS"/>
              </a:rPr>
              <a:t> </a:t>
            </a:r>
            <a:r>
              <a:rPr sz="1400" spc="15" dirty="0">
                <a:solidFill>
                  <a:srgbClr val="354138"/>
                </a:solidFill>
                <a:latin typeface="Trebuchet MS"/>
                <a:cs typeface="Trebuchet MS"/>
              </a:rPr>
              <a:t>Voici</a:t>
            </a:r>
            <a:r>
              <a:rPr sz="1400" spc="-80" dirty="0">
                <a:solidFill>
                  <a:srgbClr val="354138"/>
                </a:solidFill>
                <a:latin typeface="Trebuchet MS"/>
                <a:cs typeface="Trebuchet MS"/>
              </a:rPr>
              <a:t> </a:t>
            </a:r>
            <a:r>
              <a:rPr sz="1400" spc="45" dirty="0">
                <a:solidFill>
                  <a:srgbClr val="354138"/>
                </a:solidFill>
                <a:latin typeface="Trebuchet MS"/>
                <a:cs typeface="Trebuchet MS"/>
              </a:rPr>
              <a:t>les</a:t>
            </a:r>
            <a:r>
              <a:rPr sz="1400" spc="-75" dirty="0">
                <a:solidFill>
                  <a:srgbClr val="354138"/>
                </a:solidFill>
                <a:latin typeface="Trebuchet MS"/>
                <a:cs typeface="Trebuchet MS"/>
              </a:rPr>
              <a:t> </a:t>
            </a:r>
            <a:r>
              <a:rPr sz="1400" spc="30" dirty="0">
                <a:solidFill>
                  <a:srgbClr val="354138"/>
                </a:solidFill>
                <a:latin typeface="Trebuchet MS"/>
                <a:cs typeface="Trebuchet MS"/>
              </a:rPr>
              <a:t>contacts</a:t>
            </a:r>
            <a:r>
              <a:rPr sz="1400" spc="-60" dirty="0">
                <a:solidFill>
                  <a:srgbClr val="354138"/>
                </a:solidFill>
                <a:latin typeface="Trebuchet MS"/>
                <a:cs typeface="Trebuchet MS"/>
              </a:rPr>
              <a:t> </a:t>
            </a:r>
            <a:r>
              <a:rPr sz="1400" spc="25" dirty="0">
                <a:solidFill>
                  <a:srgbClr val="354138"/>
                </a:solidFill>
                <a:latin typeface="Trebuchet MS"/>
                <a:cs typeface="Trebuchet MS"/>
              </a:rPr>
              <a:t>à</a:t>
            </a:r>
            <a:r>
              <a:rPr sz="1400" spc="-55" dirty="0">
                <a:solidFill>
                  <a:srgbClr val="354138"/>
                </a:solidFill>
                <a:latin typeface="Trebuchet MS"/>
                <a:cs typeface="Trebuchet MS"/>
              </a:rPr>
              <a:t> </a:t>
            </a:r>
            <a:r>
              <a:rPr sz="1400" spc="10" dirty="0" err="1">
                <a:solidFill>
                  <a:srgbClr val="354138"/>
                </a:solidFill>
                <a:latin typeface="Trebuchet MS"/>
                <a:cs typeface="Trebuchet MS"/>
              </a:rPr>
              <a:t>connaître</a:t>
            </a:r>
            <a:endParaRPr lang="fr-FR" sz="1400" spc="10" dirty="0">
              <a:solidFill>
                <a:srgbClr val="354138"/>
              </a:solidFill>
              <a:latin typeface="Trebuchet MS"/>
              <a:cs typeface="Trebuchet MS"/>
            </a:endParaRPr>
          </a:p>
          <a:p>
            <a:pPr marL="298450" indent="-285750">
              <a:lnSpc>
                <a:spcPct val="100000"/>
              </a:lnSpc>
              <a:spcBef>
                <a:spcPts val="925"/>
              </a:spcBef>
              <a:buFontTx/>
              <a:buChar char="-"/>
            </a:pPr>
            <a:r>
              <a:rPr lang="fr-FR" sz="1400" spc="10" dirty="0">
                <a:solidFill>
                  <a:srgbClr val="354138"/>
                </a:solidFill>
                <a:latin typeface="Trebuchet MS"/>
                <a:cs typeface="Trebuchet MS"/>
              </a:rPr>
              <a:t>Le programme SLIME : </a:t>
            </a:r>
            <a:r>
              <a:rPr lang="fr-FR" sz="1400" spc="10" dirty="0">
                <a:solidFill>
                  <a:srgbClr val="354138"/>
                </a:solidFill>
                <a:latin typeface="Trebuchet MS"/>
                <a:cs typeface="Trebuchet MS"/>
                <a:hlinkClick r:id="rId4"/>
              </a:rPr>
              <a:t>Carte des SLIMES</a:t>
            </a:r>
            <a:endParaRPr lang="fr-FR" sz="1400" spc="10" dirty="0">
              <a:solidFill>
                <a:srgbClr val="354138"/>
              </a:solidFill>
              <a:latin typeface="Trebuchet MS"/>
              <a:cs typeface="Trebuchet MS"/>
            </a:endParaRPr>
          </a:p>
          <a:p>
            <a:pPr marL="298450" indent="-285750">
              <a:lnSpc>
                <a:spcPct val="100000"/>
              </a:lnSpc>
              <a:spcBef>
                <a:spcPts val="925"/>
              </a:spcBef>
              <a:buFontTx/>
              <a:buChar char="-"/>
            </a:pPr>
            <a:r>
              <a:rPr lang="fr-FR" sz="1400" spc="10" dirty="0">
                <a:solidFill>
                  <a:srgbClr val="354138"/>
                </a:solidFill>
                <a:latin typeface="Trebuchet MS"/>
                <a:cs typeface="Trebuchet MS"/>
              </a:rPr>
              <a:t>Les espaces info énergie : </a:t>
            </a:r>
            <a:r>
              <a:rPr lang="fr-FR" sz="1400" spc="10" dirty="0">
                <a:solidFill>
                  <a:srgbClr val="354138"/>
                </a:solidFill>
                <a:latin typeface="Trebuchet MS"/>
                <a:cs typeface="Trebuchet MS"/>
                <a:hlinkClick r:id="rId5"/>
              </a:rPr>
              <a:t>Trouve un espace info énergie près de chez soi</a:t>
            </a:r>
            <a:endParaRPr sz="1400" dirty="0">
              <a:latin typeface="Trebuchet MS"/>
              <a:cs typeface="Trebuchet MS"/>
            </a:endParaRPr>
          </a:p>
          <a:p>
            <a:pPr marL="241300" indent="-228600">
              <a:lnSpc>
                <a:spcPct val="100000"/>
              </a:lnSpc>
              <a:spcBef>
                <a:spcPts val="830"/>
              </a:spcBef>
              <a:buChar char="-"/>
              <a:tabLst>
                <a:tab pos="240665" algn="l"/>
                <a:tab pos="241300" algn="l"/>
              </a:tabLst>
            </a:pPr>
            <a:r>
              <a:rPr sz="1400" spc="10" dirty="0">
                <a:solidFill>
                  <a:srgbClr val="354138"/>
                </a:solidFill>
                <a:latin typeface="Trebuchet MS"/>
                <a:cs typeface="Trebuchet MS"/>
              </a:rPr>
              <a:t>L’</a:t>
            </a:r>
            <a:r>
              <a:rPr sz="1400" b="1" spc="10" dirty="0">
                <a:solidFill>
                  <a:srgbClr val="354138"/>
                </a:solidFill>
                <a:latin typeface="Trebuchet MS"/>
                <a:cs typeface="Trebuchet MS"/>
              </a:rPr>
              <a:t>ADIL</a:t>
            </a:r>
            <a:r>
              <a:rPr sz="1400" b="1" spc="-90" dirty="0">
                <a:solidFill>
                  <a:srgbClr val="354138"/>
                </a:solidFill>
                <a:latin typeface="Trebuchet MS"/>
                <a:cs typeface="Trebuchet MS"/>
              </a:rPr>
              <a:t> </a:t>
            </a:r>
            <a:r>
              <a:rPr sz="1400" spc="75" dirty="0">
                <a:solidFill>
                  <a:srgbClr val="354138"/>
                </a:solidFill>
                <a:latin typeface="Trebuchet MS"/>
                <a:cs typeface="Trebuchet MS"/>
              </a:rPr>
              <a:t>de</a:t>
            </a:r>
            <a:r>
              <a:rPr sz="1400" spc="-55" dirty="0">
                <a:solidFill>
                  <a:srgbClr val="354138"/>
                </a:solidFill>
                <a:latin typeface="Trebuchet MS"/>
                <a:cs typeface="Trebuchet MS"/>
              </a:rPr>
              <a:t> </a:t>
            </a:r>
            <a:r>
              <a:rPr sz="1400" spc="80" dirty="0">
                <a:solidFill>
                  <a:srgbClr val="354138"/>
                </a:solidFill>
                <a:latin typeface="Trebuchet MS"/>
                <a:cs typeface="Trebuchet MS"/>
              </a:rPr>
              <a:t>son</a:t>
            </a:r>
            <a:r>
              <a:rPr sz="1400" spc="-70" dirty="0">
                <a:solidFill>
                  <a:srgbClr val="354138"/>
                </a:solidFill>
                <a:latin typeface="Trebuchet MS"/>
                <a:cs typeface="Trebuchet MS"/>
              </a:rPr>
              <a:t> </a:t>
            </a:r>
            <a:r>
              <a:rPr sz="1400" spc="30" dirty="0">
                <a:solidFill>
                  <a:srgbClr val="354138"/>
                </a:solidFill>
                <a:latin typeface="Trebuchet MS"/>
                <a:cs typeface="Trebuchet MS"/>
              </a:rPr>
              <a:t>département</a:t>
            </a:r>
            <a:r>
              <a:rPr sz="1400" spc="-70" dirty="0">
                <a:solidFill>
                  <a:srgbClr val="354138"/>
                </a:solidFill>
                <a:latin typeface="Trebuchet MS"/>
                <a:cs typeface="Trebuchet MS"/>
              </a:rPr>
              <a:t> </a:t>
            </a:r>
            <a:r>
              <a:rPr sz="1400" spc="-254" dirty="0">
                <a:solidFill>
                  <a:srgbClr val="354138"/>
                </a:solidFill>
                <a:latin typeface="Trebuchet MS"/>
                <a:cs typeface="Trebuchet MS"/>
              </a:rPr>
              <a:t>:</a:t>
            </a:r>
            <a:r>
              <a:rPr sz="1400" spc="-215" dirty="0">
                <a:solidFill>
                  <a:srgbClr val="354138"/>
                </a:solidFill>
                <a:latin typeface="Trebuchet MS"/>
                <a:cs typeface="Trebuchet MS"/>
              </a:rPr>
              <a:t> </a:t>
            </a:r>
            <a:r>
              <a:rPr sz="1400" spc="85" dirty="0">
                <a:solidFill>
                  <a:srgbClr val="354138"/>
                </a:solidFill>
                <a:latin typeface="Trebuchet MS"/>
                <a:cs typeface="Trebuchet MS"/>
              </a:rPr>
              <a:t>Agence</a:t>
            </a:r>
            <a:r>
              <a:rPr sz="1400" spc="-60" dirty="0">
                <a:solidFill>
                  <a:srgbClr val="354138"/>
                </a:solidFill>
                <a:latin typeface="Trebuchet MS"/>
                <a:cs typeface="Trebuchet MS"/>
              </a:rPr>
              <a:t> </a:t>
            </a:r>
            <a:r>
              <a:rPr sz="1400" spc="30" dirty="0">
                <a:solidFill>
                  <a:srgbClr val="354138"/>
                </a:solidFill>
                <a:latin typeface="Trebuchet MS"/>
                <a:cs typeface="Trebuchet MS"/>
              </a:rPr>
              <a:t>départementale</a:t>
            </a:r>
            <a:r>
              <a:rPr sz="1400" spc="-90" dirty="0">
                <a:solidFill>
                  <a:srgbClr val="354138"/>
                </a:solidFill>
                <a:latin typeface="Trebuchet MS"/>
                <a:cs typeface="Trebuchet MS"/>
              </a:rPr>
              <a:t> </a:t>
            </a:r>
            <a:r>
              <a:rPr sz="1400" spc="45" dirty="0">
                <a:solidFill>
                  <a:srgbClr val="354138"/>
                </a:solidFill>
                <a:latin typeface="Trebuchet MS"/>
                <a:cs typeface="Trebuchet MS"/>
              </a:rPr>
              <a:t>pour</a:t>
            </a:r>
            <a:r>
              <a:rPr sz="1400" spc="-70" dirty="0">
                <a:solidFill>
                  <a:srgbClr val="354138"/>
                </a:solidFill>
                <a:latin typeface="Trebuchet MS"/>
                <a:cs typeface="Trebuchet MS"/>
              </a:rPr>
              <a:t> </a:t>
            </a:r>
            <a:r>
              <a:rPr sz="1400" spc="-15" dirty="0">
                <a:solidFill>
                  <a:srgbClr val="354138"/>
                </a:solidFill>
                <a:latin typeface="Trebuchet MS"/>
                <a:cs typeface="Trebuchet MS"/>
              </a:rPr>
              <a:t>l’Information</a:t>
            </a:r>
            <a:r>
              <a:rPr sz="1400" spc="-95" dirty="0">
                <a:solidFill>
                  <a:srgbClr val="354138"/>
                </a:solidFill>
                <a:latin typeface="Trebuchet MS"/>
                <a:cs typeface="Trebuchet MS"/>
              </a:rPr>
              <a:t> </a:t>
            </a:r>
            <a:r>
              <a:rPr sz="1400" spc="40" dirty="0">
                <a:solidFill>
                  <a:srgbClr val="354138"/>
                </a:solidFill>
                <a:latin typeface="Trebuchet MS"/>
                <a:cs typeface="Trebuchet MS"/>
              </a:rPr>
              <a:t>sur</a:t>
            </a:r>
            <a:r>
              <a:rPr sz="1400" spc="-70" dirty="0">
                <a:solidFill>
                  <a:srgbClr val="354138"/>
                </a:solidFill>
                <a:latin typeface="Trebuchet MS"/>
                <a:cs typeface="Trebuchet MS"/>
              </a:rPr>
              <a:t> </a:t>
            </a:r>
            <a:r>
              <a:rPr sz="1400" spc="70" dirty="0">
                <a:solidFill>
                  <a:srgbClr val="354138"/>
                </a:solidFill>
                <a:latin typeface="Trebuchet MS"/>
                <a:cs typeface="Trebuchet MS"/>
              </a:rPr>
              <a:t>Logement</a:t>
            </a:r>
            <a:r>
              <a:rPr sz="1400" spc="-40" dirty="0">
                <a:solidFill>
                  <a:srgbClr val="EE7C00"/>
                </a:solidFill>
                <a:latin typeface="Trebuchet MS"/>
                <a:cs typeface="Trebuchet MS"/>
              </a:rPr>
              <a:t> </a:t>
            </a:r>
            <a:r>
              <a:rPr sz="1400" u="sng" spc="40" dirty="0">
                <a:solidFill>
                  <a:srgbClr val="EE7C00"/>
                </a:solidFill>
                <a:uFill>
                  <a:solidFill>
                    <a:srgbClr val="EE7C00"/>
                  </a:solidFill>
                </a:uFill>
                <a:latin typeface="Trebuchet MS"/>
                <a:cs typeface="Trebuchet MS"/>
                <a:hlinkClick r:id="rId6"/>
              </a:rPr>
              <a:t>Trouvez</a:t>
            </a:r>
            <a:r>
              <a:rPr sz="1400" u="sng" spc="-65" dirty="0">
                <a:solidFill>
                  <a:srgbClr val="EE7C00"/>
                </a:solidFill>
                <a:uFill>
                  <a:solidFill>
                    <a:srgbClr val="EE7C00"/>
                  </a:solidFill>
                </a:uFill>
                <a:latin typeface="Trebuchet MS"/>
                <a:cs typeface="Trebuchet MS"/>
                <a:hlinkClick r:id="rId6"/>
              </a:rPr>
              <a:t> </a:t>
            </a:r>
            <a:r>
              <a:rPr sz="1400" u="sng" spc="10" dirty="0">
                <a:solidFill>
                  <a:srgbClr val="EE7C00"/>
                </a:solidFill>
                <a:uFill>
                  <a:solidFill>
                    <a:srgbClr val="EE7C00"/>
                  </a:solidFill>
                </a:uFill>
                <a:latin typeface="Trebuchet MS"/>
                <a:cs typeface="Trebuchet MS"/>
                <a:hlinkClick r:id="rId6"/>
              </a:rPr>
              <a:t>votre</a:t>
            </a:r>
            <a:r>
              <a:rPr sz="1400" u="sng" spc="-60" dirty="0">
                <a:solidFill>
                  <a:srgbClr val="EE7C00"/>
                </a:solidFill>
                <a:uFill>
                  <a:solidFill>
                    <a:srgbClr val="EE7C00"/>
                  </a:solidFill>
                </a:uFill>
                <a:latin typeface="Trebuchet MS"/>
                <a:cs typeface="Trebuchet MS"/>
                <a:hlinkClick r:id="rId6"/>
              </a:rPr>
              <a:t> </a:t>
            </a:r>
            <a:r>
              <a:rPr sz="1400" u="sng" spc="80" dirty="0">
                <a:solidFill>
                  <a:srgbClr val="EE7C00"/>
                </a:solidFill>
                <a:uFill>
                  <a:solidFill>
                    <a:srgbClr val="EE7C00"/>
                  </a:solidFill>
                </a:uFill>
                <a:latin typeface="Trebuchet MS"/>
                <a:cs typeface="Trebuchet MS"/>
                <a:hlinkClick r:id="rId6"/>
              </a:rPr>
              <a:t>ADIL</a:t>
            </a:r>
            <a:endParaRPr sz="1400" dirty="0">
              <a:latin typeface="Trebuchet MS"/>
              <a:cs typeface="Trebuchet MS"/>
            </a:endParaRPr>
          </a:p>
          <a:p>
            <a:pPr marL="12700" marR="5080">
              <a:lnSpc>
                <a:spcPts val="1510"/>
              </a:lnSpc>
              <a:spcBef>
                <a:spcPts val="1035"/>
              </a:spcBef>
            </a:pPr>
            <a:r>
              <a:rPr sz="1400" spc="90" dirty="0">
                <a:solidFill>
                  <a:srgbClr val="354138"/>
                </a:solidFill>
                <a:latin typeface="Trebuchet MS"/>
                <a:cs typeface="Trebuchet MS"/>
              </a:rPr>
              <a:t>Les</a:t>
            </a:r>
            <a:r>
              <a:rPr sz="1400" spc="-60" dirty="0">
                <a:solidFill>
                  <a:srgbClr val="354138"/>
                </a:solidFill>
                <a:latin typeface="Trebuchet MS"/>
                <a:cs typeface="Trebuchet MS"/>
              </a:rPr>
              <a:t> </a:t>
            </a:r>
            <a:r>
              <a:rPr sz="1400" spc="80" dirty="0">
                <a:solidFill>
                  <a:srgbClr val="354138"/>
                </a:solidFill>
                <a:latin typeface="Trebuchet MS"/>
                <a:cs typeface="Trebuchet MS"/>
              </a:rPr>
              <a:t>ADIL</a:t>
            </a:r>
            <a:r>
              <a:rPr sz="1400" spc="-60" dirty="0">
                <a:solidFill>
                  <a:srgbClr val="354138"/>
                </a:solidFill>
                <a:latin typeface="Trebuchet MS"/>
                <a:cs typeface="Trebuchet MS"/>
              </a:rPr>
              <a:t> </a:t>
            </a:r>
            <a:r>
              <a:rPr sz="1400" spc="40" dirty="0">
                <a:solidFill>
                  <a:srgbClr val="354138"/>
                </a:solidFill>
                <a:latin typeface="Trebuchet MS"/>
                <a:cs typeface="Trebuchet MS"/>
              </a:rPr>
              <a:t>sont</a:t>
            </a:r>
            <a:r>
              <a:rPr sz="1400" spc="-60" dirty="0">
                <a:solidFill>
                  <a:srgbClr val="354138"/>
                </a:solidFill>
                <a:latin typeface="Trebuchet MS"/>
                <a:cs typeface="Trebuchet MS"/>
              </a:rPr>
              <a:t> </a:t>
            </a:r>
            <a:r>
              <a:rPr sz="1400" spc="60" dirty="0">
                <a:solidFill>
                  <a:srgbClr val="354138"/>
                </a:solidFill>
                <a:latin typeface="Trebuchet MS"/>
                <a:cs typeface="Trebuchet MS"/>
              </a:rPr>
              <a:t>chargées</a:t>
            </a:r>
            <a:r>
              <a:rPr sz="1400" spc="-85" dirty="0">
                <a:solidFill>
                  <a:srgbClr val="354138"/>
                </a:solidFill>
                <a:latin typeface="Trebuchet MS"/>
                <a:cs typeface="Trebuchet MS"/>
              </a:rPr>
              <a:t> </a:t>
            </a:r>
            <a:r>
              <a:rPr sz="1400" dirty="0">
                <a:solidFill>
                  <a:srgbClr val="354138"/>
                </a:solidFill>
                <a:latin typeface="Trebuchet MS"/>
                <a:cs typeface="Trebuchet MS"/>
              </a:rPr>
              <a:t>d’apporter</a:t>
            </a:r>
            <a:r>
              <a:rPr sz="1400" spc="-60" dirty="0">
                <a:solidFill>
                  <a:srgbClr val="354138"/>
                </a:solidFill>
                <a:latin typeface="Trebuchet MS"/>
                <a:cs typeface="Trebuchet MS"/>
              </a:rPr>
              <a:t> </a:t>
            </a:r>
            <a:r>
              <a:rPr sz="1400" spc="10" dirty="0">
                <a:solidFill>
                  <a:srgbClr val="354138"/>
                </a:solidFill>
                <a:latin typeface="Trebuchet MS"/>
                <a:cs typeface="Trebuchet MS"/>
              </a:rPr>
              <a:t>gratuitement</a:t>
            </a:r>
            <a:r>
              <a:rPr sz="1400" spc="-80" dirty="0">
                <a:solidFill>
                  <a:srgbClr val="354138"/>
                </a:solidFill>
                <a:latin typeface="Trebuchet MS"/>
                <a:cs typeface="Trebuchet MS"/>
              </a:rPr>
              <a:t> </a:t>
            </a:r>
            <a:r>
              <a:rPr sz="1400" spc="45" dirty="0">
                <a:solidFill>
                  <a:srgbClr val="354138"/>
                </a:solidFill>
                <a:latin typeface="Trebuchet MS"/>
                <a:cs typeface="Trebuchet MS"/>
              </a:rPr>
              <a:t>au</a:t>
            </a:r>
            <a:r>
              <a:rPr sz="1400" spc="-45" dirty="0">
                <a:solidFill>
                  <a:srgbClr val="354138"/>
                </a:solidFill>
                <a:latin typeface="Trebuchet MS"/>
                <a:cs typeface="Trebuchet MS"/>
              </a:rPr>
              <a:t> </a:t>
            </a:r>
            <a:r>
              <a:rPr sz="1400" spc="30" dirty="0">
                <a:solidFill>
                  <a:srgbClr val="354138"/>
                </a:solidFill>
                <a:latin typeface="Trebuchet MS"/>
                <a:cs typeface="Trebuchet MS"/>
              </a:rPr>
              <a:t>public</a:t>
            </a:r>
            <a:r>
              <a:rPr sz="1400" spc="-95" dirty="0">
                <a:solidFill>
                  <a:srgbClr val="354138"/>
                </a:solidFill>
                <a:latin typeface="Trebuchet MS"/>
                <a:cs typeface="Trebuchet MS"/>
              </a:rPr>
              <a:t> </a:t>
            </a:r>
            <a:r>
              <a:rPr sz="1400" spc="90" dirty="0">
                <a:solidFill>
                  <a:srgbClr val="354138"/>
                </a:solidFill>
                <a:latin typeface="Trebuchet MS"/>
                <a:cs typeface="Trebuchet MS"/>
              </a:rPr>
              <a:t>des</a:t>
            </a:r>
            <a:r>
              <a:rPr sz="1400" spc="-55" dirty="0">
                <a:solidFill>
                  <a:srgbClr val="354138"/>
                </a:solidFill>
                <a:latin typeface="Trebuchet MS"/>
                <a:cs typeface="Trebuchet MS"/>
              </a:rPr>
              <a:t> </a:t>
            </a:r>
            <a:r>
              <a:rPr sz="1400" spc="10" dirty="0">
                <a:solidFill>
                  <a:srgbClr val="354138"/>
                </a:solidFill>
                <a:latin typeface="Trebuchet MS"/>
                <a:cs typeface="Trebuchet MS"/>
              </a:rPr>
              <a:t>informations</a:t>
            </a:r>
            <a:r>
              <a:rPr sz="1400" spc="-65" dirty="0">
                <a:solidFill>
                  <a:srgbClr val="354138"/>
                </a:solidFill>
                <a:latin typeface="Trebuchet MS"/>
                <a:cs typeface="Trebuchet MS"/>
              </a:rPr>
              <a:t> </a:t>
            </a:r>
            <a:r>
              <a:rPr sz="1400" spc="40" dirty="0">
                <a:solidFill>
                  <a:srgbClr val="354138"/>
                </a:solidFill>
                <a:latin typeface="Trebuchet MS"/>
                <a:cs typeface="Trebuchet MS"/>
              </a:rPr>
              <a:t>sur</a:t>
            </a:r>
            <a:r>
              <a:rPr sz="1400" spc="-100" dirty="0">
                <a:solidFill>
                  <a:srgbClr val="354138"/>
                </a:solidFill>
                <a:latin typeface="Trebuchet MS"/>
                <a:cs typeface="Trebuchet MS"/>
              </a:rPr>
              <a:t> </a:t>
            </a:r>
            <a:r>
              <a:rPr sz="1400" spc="20" dirty="0">
                <a:solidFill>
                  <a:srgbClr val="354138"/>
                </a:solidFill>
                <a:latin typeface="Trebuchet MS"/>
                <a:cs typeface="Trebuchet MS"/>
              </a:rPr>
              <a:t>l’ensemble</a:t>
            </a:r>
            <a:r>
              <a:rPr sz="1400" spc="-85" dirty="0">
                <a:solidFill>
                  <a:srgbClr val="354138"/>
                </a:solidFill>
                <a:latin typeface="Trebuchet MS"/>
                <a:cs typeface="Trebuchet MS"/>
              </a:rPr>
              <a:t> </a:t>
            </a:r>
            <a:r>
              <a:rPr sz="1400" spc="90" dirty="0">
                <a:solidFill>
                  <a:srgbClr val="354138"/>
                </a:solidFill>
                <a:latin typeface="Trebuchet MS"/>
                <a:cs typeface="Trebuchet MS"/>
              </a:rPr>
              <a:t>des</a:t>
            </a:r>
            <a:r>
              <a:rPr sz="1400" spc="-55" dirty="0">
                <a:solidFill>
                  <a:srgbClr val="354138"/>
                </a:solidFill>
                <a:latin typeface="Trebuchet MS"/>
                <a:cs typeface="Trebuchet MS"/>
              </a:rPr>
              <a:t> </a:t>
            </a:r>
            <a:r>
              <a:rPr sz="1400" spc="45" dirty="0">
                <a:solidFill>
                  <a:srgbClr val="354138"/>
                </a:solidFill>
                <a:latin typeface="Trebuchet MS"/>
                <a:cs typeface="Trebuchet MS"/>
              </a:rPr>
              <a:t>questions</a:t>
            </a:r>
            <a:r>
              <a:rPr sz="1400" spc="-75" dirty="0">
                <a:solidFill>
                  <a:srgbClr val="354138"/>
                </a:solidFill>
                <a:latin typeface="Trebuchet MS"/>
                <a:cs typeface="Trebuchet MS"/>
              </a:rPr>
              <a:t> </a:t>
            </a:r>
            <a:r>
              <a:rPr sz="1400" spc="-15" dirty="0">
                <a:solidFill>
                  <a:srgbClr val="354138"/>
                </a:solidFill>
                <a:latin typeface="Trebuchet MS"/>
                <a:cs typeface="Trebuchet MS"/>
              </a:rPr>
              <a:t>juridiques, </a:t>
            </a:r>
            <a:r>
              <a:rPr sz="1400" spc="-405" dirty="0">
                <a:solidFill>
                  <a:srgbClr val="354138"/>
                </a:solidFill>
                <a:latin typeface="Trebuchet MS"/>
                <a:cs typeface="Trebuchet MS"/>
              </a:rPr>
              <a:t> </a:t>
            </a:r>
            <a:r>
              <a:rPr sz="1400" spc="25" dirty="0">
                <a:solidFill>
                  <a:srgbClr val="354138"/>
                </a:solidFill>
                <a:latin typeface="Trebuchet MS"/>
                <a:cs typeface="Trebuchet MS"/>
              </a:rPr>
              <a:t>fiscales</a:t>
            </a:r>
            <a:r>
              <a:rPr sz="1400" spc="-105" dirty="0">
                <a:solidFill>
                  <a:srgbClr val="354138"/>
                </a:solidFill>
                <a:latin typeface="Trebuchet MS"/>
                <a:cs typeface="Trebuchet MS"/>
              </a:rPr>
              <a:t> </a:t>
            </a:r>
            <a:r>
              <a:rPr sz="1400" spc="-15" dirty="0">
                <a:solidFill>
                  <a:srgbClr val="354138"/>
                </a:solidFill>
                <a:latin typeface="Trebuchet MS"/>
                <a:cs typeface="Trebuchet MS"/>
              </a:rPr>
              <a:t>et</a:t>
            </a:r>
            <a:r>
              <a:rPr sz="1400" spc="-50" dirty="0">
                <a:solidFill>
                  <a:srgbClr val="354138"/>
                </a:solidFill>
                <a:latin typeface="Trebuchet MS"/>
                <a:cs typeface="Trebuchet MS"/>
              </a:rPr>
              <a:t> </a:t>
            </a:r>
            <a:r>
              <a:rPr sz="1400" spc="10" dirty="0">
                <a:solidFill>
                  <a:srgbClr val="354138"/>
                </a:solidFill>
                <a:latin typeface="Trebuchet MS"/>
                <a:cs typeface="Trebuchet MS"/>
              </a:rPr>
              <a:t>financières</a:t>
            </a:r>
            <a:r>
              <a:rPr sz="1400" spc="-65" dirty="0">
                <a:solidFill>
                  <a:srgbClr val="354138"/>
                </a:solidFill>
                <a:latin typeface="Trebuchet MS"/>
                <a:cs typeface="Trebuchet MS"/>
              </a:rPr>
              <a:t> </a:t>
            </a:r>
            <a:r>
              <a:rPr sz="1400" spc="15" dirty="0">
                <a:solidFill>
                  <a:srgbClr val="354138"/>
                </a:solidFill>
                <a:latin typeface="Trebuchet MS"/>
                <a:cs typeface="Trebuchet MS"/>
              </a:rPr>
              <a:t>liées</a:t>
            </a:r>
            <a:r>
              <a:rPr sz="1400" spc="-90" dirty="0">
                <a:solidFill>
                  <a:srgbClr val="354138"/>
                </a:solidFill>
                <a:latin typeface="Trebuchet MS"/>
                <a:cs typeface="Trebuchet MS"/>
              </a:rPr>
              <a:t> </a:t>
            </a:r>
            <a:r>
              <a:rPr sz="1400" spc="25" dirty="0">
                <a:solidFill>
                  <a:srgbClr val="354138"/>
                </a:solidFill>
                <a:latin typeface="Trebuchet MS"/>
                <a:cs typeface="Trebuchet MS"/>
              </a:rPr>
              <a:t>à</a:t>
            </a:r>
            <a:r>
              <a:rPr sz="1400" spc="-75" dirty="0">
                <a:solidFill>
                  <a:srgbClr val="354138"/>
                </a:solidFill>
                <a:latin typeface="Trebuchet MS"/>
                <a:cs typeface="Trebuchet MS"/>
              </a:rPr>
              <a:t> </a:t>
            </a:r>
            <a:r>
              <a:rPr sz="1400" spc="-35" dirty="0">
                <a:solidFill>
                  <a:srgbClr val="354138"/>
                </a:solidFill>
                <a:latin typeface="Trebuchet MS"/>
                <a:cs typeface="Trebuchet MS"/>
              </a:rPr>
              <a:t>l’immobilier.</a:t>
            </a:r>
            <a:r>
              <a:rPr sz="1400" spc="-90" dirty="0">
                <a:solidFill>
                  <a:srgbClr val="354138"/>
                </a:solidFill>
                <a:latin typeface="Trebuchet MS"/>
                <a:cs typeface="Trebuchet MS"/>
              </a:rPr>
              <a:t> </a:t>
            </a:r>
            <a:r>
              <a:rPr sz="1400" spc="-40" dirty="0">
                <a:solidFill>
                  <a:srgbClr val="354138"/>
                </a:solidFill>
                <a:latin typeface="Trebuchet MS"/>
                <a:cs typeface="Trebuchet MS"/>
              </a:rPr>
              <a:t>Il</a:t>
            </a:r>
            <a:r>
              <a:rPr sz="1400" spc="-75" dirty="0">
                <a:solidFill>
                  <a:srgbClr val="354138"/>
                </a:solidFill>
                <a:latin typeface="Trebuchet MS"/>
                <a:cs typeface="Trebuchet MS"/>
              </a:rPr>
              <a:t> </a:t>
            </a:r>
            <a:r>
              <a:rPr sz="1400" spc="70" dirty="0">
                <a:solidFill>
                  <a:srgbClr val="354138"/>
                </a:solidFill>
                <a:latin typeface="Trebuchet MS"/>
                <a:cs typeface="Trebuchet MS"/>
              </a:rPr>
              <a:t>y</a:t>
            </a:r>
            <a:r>
              <a:rPr sz="1400" spc="-55" dirty="0">
                <a:solidFill>
                  <a:srgbClr val="354138"/>
                </a:solidFill>
                <a:latin typeface="Trebuchet MS"/>
                <a:cs typeface="Trebuchet MS"/>
              </a:rPr>
              <a:t> </a:t>
            </a:r>
            <a:r>
              <a:rPr sz="1400" spc="25" dirty="0">
                <a:solidFill>
                  <a:srgbClr val="354138"/>
                </a:solidFill>
                <a:latin typeface="Trebuchet MS"/>
                <a:cs typeface="Trebuchet MS"/>
              </a:rPr>
              <a:t>a</a:t>
            </a:r>
            <a:r>
              <a:rPr sz="1400" spc="-65" dirty="0">
                <a:solidFill>
                  <a:srgbClr val="354138"/>
                </a:solidFill>
                <a:latin typeface="Trebuchet MS"/>
                <a:cs typeface="Trebuchet MS"/>
              </a:rPr>
              <a:t> </a:t>
            </a:r>
            <a:r>
              <a:rPr sz="1400" spc="90" dirty="0">
                <a:solidFill>
                  <a:srgbClr val="354138"/>
                </a:solidFill>
                <a:latin typeface="Trebuchet MS"/>
                <a:cs typeface="Trebuchet MS"/>
              </a:rPr>
              <a:t>des</a:t>
            </a:r>
            <a:r>
              <a:rPr sz="1400" spc="-70" dirty="0">
                <a:solidFill>
                  <a:srgbClr val="354138"/>
                </a:solidFill>
                <a:latin typeface="Trebuchet MS"/>
                <a:cs typeface="Trebuchet MS"/>
              </a:rPr>
              <a:t> </a:t>
            </a:r>
            <a:r>
              <a:rPr sz="1400" spc="75" dirty="0">
                <a:solidFill>
                  <a:srgbClr val="354138"/>
                </a:solidFill>
                <a:latin typeface="Trebuchet MS"/>
                <a:cs typeface="Trebuchet MS"/>
              </a:rPr>
              <a:t>agences</a:t>
            </a:r>
            <a:r>
              <a:rPr sz="1400" spc="-95" dirty="0">
                <a:solidFill>
                  <a:srgbClr val="354138"/>
                </a:solidFill>
                <a:latin typeface="Trebuchet MS"/>
                <a:cs typeface="Trebuchet MS"/>
              </a:rPr>
              <a:t> </a:t>
            </a:r>
            <a:r>
              <a:rPr sz="1400" spc="70" dirty="0">
                <a:solidFill>
                  <a:srgbClr val="354138"/>
                </a:solidFill>
                <a:latin typeface="Trebuchet MS"/>
                <a:cs typeface="Trebuchet MS"/>
              </a:rPr>
              <a:t>dans</a:t>
            </a:r>
            <a:r>
              <a:rPr sz="1400" spc="-70" dirty="0">
                <a:solidFill>
                  <a:srgbClr val="354138"/>
                </a:solidFill>
                <a:latin typeface="Trebuchet MS"/>
                <a:cs typeface="Trebuchet MS"/>
              </a:rPr>
              <a:t> </a:t>
            </a:r>
            <a:r>
              <a:rPr sz="1400" spc="45" dirty="0">
                <a:solidFill>
                  <a:srgbClr val="354138"/>
                </a:solidFill>
                <a:latin typeface="Trebuchet MS"/>
                <a:cs typeface="Trebuchet MS"/>
              </a:rPr>
              <a:t>tous</a:t>
            </a:r>
            <a:r>
              <a:rPr sz="1400" spc="-60" dirty="0">
                <a:solidFill>
                  <a:srgbClr val="354138"/>
                </a:solidFill>
                <a:latin typeface="Trebuchet MS"/>
                <a:cs typeface="Trebuchet MS"/>
              </a:rPr>
              <a:t> </a:t>
            </a:r>
            <a:r>
              <a:rPr sz="1400" spc="45" dirty="0">
                <a:solidFill>
                  <a:srgbClr val="354138"/>
                </a:solidFill>
                <a:latin typeface="Trebuchet MS"/>
                <a:cs typeface="Trebuchet MS"/>
              </a:rPr>
              <a:t>les</a:t>
            </a:r>
            <a:r>
              <a:rPr sz="1400" spc="-85" dirty="0">
                <a:solidFill>
                  <a:srgbClr val="354138"/>
                </a:solidFill>
                <a:latin typeface="Trebuchet MS"/>
                <a:cs typeface="Trebuchet MS"/>
              </a:rPr>
              <a:t> </a:t>
            </a:r>
            <a:r>
              <a:rPr sz="1400" spc="35" dirty="0">
                <a:solidFill>
                  <a:srgbClr val="354138"/>
                </a:solidFill>
                <a:latin typeface="Trebuchet MS"/>
                <a:cs typeface="Trebuchet MS"/>
              </a:rPr>
              <a:t>départements</a:t>
            </a:r>
            <a:endParaRPr sz="1400" dirty="0">
              <a:latin typeface="Trebuchet MS"/>
              <a:cs typeface="Trebuchet MS"/>
            </a:endParaRPr>
          </a:p>
          <a:p>
            <a:pPr marL="241300" marR="160655" indent="-228600">
              <a:lnSpc>
                <a:spcPts val="1510"/>
              </a:lnSpc>
              <a:spcBef>
                <a:spcPts val="1000"/>
              </a:spcBef>
              <a:buChar char="-"/>
              <a:tabLst>
                <a:tab pos="240665" algn="l"/>
                <a:tab pos="241300" algn="l"/>
              </a:tabLst>
            </a:pPr>
            <a:r>
              <a:rPr sz="1400" spc="45" dirty="0">
                <a:solidFill>
                  <a:srgbClr val="354138"/>
                </a:solidFill>
                <a:latin typeface="Trebuchet MS"/>
                <a:cs typeface="Trebuchet MS"/>
              </a:rPr>
              <a:t>Pour</a:t>
            </a:r>
            <a:r>
              <a:rPr sz="1400" spc="-70" dirty="0">
                <a:solidFill>
                  <a:srgbClr val="354138"/>
                </a:solidFill>
                <a:latin typeface="Trebuchet MS"/>
                <a:cs typeface="Trebuchet MS"/>
              </a:rPr>
              <a:t> </a:t>
            </a:r>
            <a:r>
              <a:rPr sz="1400" spc="45" dirty="0">
                <a:solidFill>
                  <a:srgbClr val="354138"/>
                </a:solidFill>
                <a:latin typeface="Trebuchet MS"/>
                <a:cs typeface="Trebuchet MS"/>
              </a:rPr>
              <a:t>les</a:t>
            </a:r>
            <a:r>
              <a:rPr sz="1400" spc="-65" dirty="0">
                <a:solidFill>
                  <a:srgbClr val="354138"/>
                </a:solidFill>
                <a:latin typeface="Trebuchet MS"/>
                <a:cs typeface="Trebuchet MS"/>
              </a:rPr>
              <a:t> </a:t>
            </a:r>
            <a:r>
              <a:rPr sz="1400" spc="15" dirty="0">
                <a:solidFill>
                  <a:srgbClr val="354138"/>
                </a:solidFill>
                <a:latin typeface="Trebuchet MS"/>
                <a:cs typeface="Trebuchet MS"/>
              </a:rPr>
              <a:t>étudiants</a:t>
            </a:r>
            <a:r>
              <a:rPr sz="1400" spc="-80" dirty="0">
                <a:solidFill>
                  <a:srgbClr val="354138"/>
                </a:solidFill>
                <a:latin typeface="Trebuchet MS"/>
                <a:cs typeface="Trebuchet MS"/>
              </a:rPr>
              <a:t> </a:t>
            </a:r>
            <a:r>
              <a:rPr sz="1400" spc="80" dirty="0">
                <a:solidFill>
                  <a:srgbClr val="354138"/>
                </a:solidFill>
                <a:latin typeface="Trebuchet MS"/>
                <a:cs typeface="Trebuchet MS"/>
              </a:rPr>
              <a:t>du</a:t>
            </a:r>
            <a:r>
              <a:rPr sz="1400" spc="-50" dirty="0">
                <a:solidFill>
                  <a:srgbClr val="354138"/>
                </a:solidFill>
                <a:latin typeface="Trebuchet MS"/>
                <a:cs typeface="Trebuchet MS"/>
              </a:rPr>
              <a:t> </a:t>
            </a:r>
            <a:r>
              <a:rPr sz="1400" spc="35" dirty="0">
                <a:solidFill>
                  <a:srgbClr val="354138"/>
                </a:solidFill>
                <a:latin typeface="Trebuchet MS"/>
                <a:cs typeface="Trebuchet MS"/>
              </a:rPr>
              <a:t>parc</a:t>
            </a:r>
            <a:r>
              <a:rPr sz="1400" spc="-70" dirty="0">
                <a:solidFill>
                  <a:srgbClr val="354138"/>
                </a:solidFill>
                <a:latin typeface="Trebuchet MS"/>
                <a:cs typeface="Trebuchet MS"/>
              </a:rPr>
              <a:t> </a:t>
            </a:r>
            <a:r>
              <a:rPr sz="1400" spc="-25" dirty="0">
                <a:solidFill>
                  <a:srgbClr val="354138"/>
                </a:solidFill>
                <a:latin typeface="Trebuchet MS"/>
                <a:cs typeface="Trebuchet MS"/>
              </a:rPr>
              <a:t>privé,</a:t>
            </a:r>
            <a:r>
              <a:rPr sz="1400" spc="-70" dirty="0">
                <a:solidFill>
                  <a:srgbClr val="354138"/>
                </a:solidFill>
                <a:latin typeface="Trebuchet MS"/>
                <a:cs typeface="Trebuchet MS"/>
              </a:rPr>
              <a:t> </a:t>
            </a:r>
            <a:r>
              <a:rPr sz="1400" spc="15" dirty="0">
                <a:solidFill>
                  <a:srgbClr val="354138"/>
                </a:solidFill>
                <a:latin typeface="Trebuchet MS"/>
                <a:cs typeface="Trebuchet MS"/>
              </a:rPr>
              <a:t>contacter</a:t>
            </a:r>
            <a:r>
              <a:rPr sz="1400" spc="-70" dirty="0">
                <a:solidFill>
                  <a:srgbClr val="354138"/>
                </a:solidFill>
                <a:latin typeface="Trebuchet MS"/>
                <a:cs typeface="Trebuchet MS"/>
              </a:rPr>
              <a:t> </a:t>
            </a:r>
            <a:r>
              <a:rPr sz="1400" spc="-5" dirty="0">
                <a:solidFill>
                  <a:srgbClr val="354138"/>
                </a:solidFill>
                <a:latin typeface="Trebuchet MS"/>
                <a:cs typeface="Trebuchet MS"/>
              </a:rPr>
              <a:t>la</a:t>
            </a:r>
            <a:r>
              <a:rPr sz="1400" spc="-45" dirty="0">
                <a:solidFill>
                  <a:srgbClr val="354138"/>
                </a:solidFill>
                <a:latin typeface="Trebuchet MS"/>
                <a:cs typeface="Trebuchet MS"/>
              </a:rPr>
              <a:t> </a:t>
            </a:r>
            <a:r>
              <a:rPr sz="1400" b="1" spc="50" dirty="0">
                <a:solidFill>
                  <a:srgbClr val="354138"/>
                </a:solidFill>
                <a:latin typeface="Trebuchet MS"/>
                <a:cs typeface="Trebuchet MS"/>
              </a:rPr>
              <a:t>CAF</a:t>
            </a:r>
            <a:r>
              <a:rPr sz="1400" b="1" spc="-70" dirty="0">
                <a:solidFill>
                  <a:srgbClr val="354138"/>
                </a:solidFill>
                <a:latin typeface="Trebuchet MS"/>
                <a:cs typeface="Trebuchet MS"/>
              </a:rPr>
              <a:t> </a:t>
            </a:r>
            <a:r>
              <a:rPr sz="1400" spc="55" dirty="0">
                <a:solidFill>
                  <a:srgbClr val="354138"/>
                </a:solidFill>
                <a:latin typeface="Trebuchet MS"/>
                <a:cs typeface="Trebuchet MS"/>
              </a:rPr>
              <a:t>en</a:t>
            </a:r>
            <a:r>
              <a:rPr sz="1400" spc="-60" dirty="0">
                <a:solidFill>
                  <a:srgbClr val="354138"/>
                </a:solidFill>
                <a:latin typeface="Trebuchet MS"/>
                <a:cs typeface="Trebuchet MS"/>
              </a:rPr>
              <a:t> </a:t>
            </a:r>
            <a:r>
              <a:rPr sz="1400" spc="70" dirty="0">
                <a:solidFill>
                  <a:srgbClr val="354138"/>
                </a:solidFill>
                <a:latin typeface="Trebuchet MS"/>
                <a:cs typeface="Trebuchet MS"/>
              </a:rPr>
              <a:t>cas</a:t>
            </a:r>
            <a:r>
              <a:rPr sz="1400" spc="-75" dirty="0">
                <a:solidFill>
                  <a:srgbClr val="354138"/>
                </a:solidFill>
                <a:latin typeface="Trebuchet MS"/>
                <a:cs typeface="Trebuchet MS"/>
              </a:rPr>
              <a:t> </a:t>
            </a:r>
            <a:r>
              <a:rPr sz="1400" spc="75" dirty="0">
                <a:solidFill>
                  <a:srgbClr val="354138"/>
                </a:solidFill>
                <a:latin typeface="Trebuchet MS"/>
                <a:cs typeface="Trebuchet MS"/>
              </a:rPr>
              <a:t>de</a:t>
            </a:r>
            <a:r>
              <a:rPr sz="1400" spc="-50" dirty="0">
                <a:solidFill>
                  <a:srgbClr val="354138"/>
                </a:solidFill>
                <a:latin typeface="Trebuchet MS"/>
                <a:cs typeface="Trebuchet MS"/>
              </a:rPr>
              <a:t> </a:t>
            </a:r>
            <a:r>
              <a:rPr sz="1400" spc="55" dirty="0">
                <a:solidFill>
                  <a:srgbClr val="354138"/>
                </a:solidFill>
                <a:latin typeface="Trebuchet MS"/>
                <a:cs typeface="Trebuchet MS"/>
              </a:rPr>
              <a:t>logement</a:t>
            </a:r>
            <a:r>
              <a:rPr sz="1400" spc="-85" dirty="0">
                <a:solidFill>
                  <a:srgbClr val="354138"/>
                </a:solidFill>
                <a:latin typeface="Trebuchet MS"/>
                <a:cs typeface="Trebuchet MS"/>
              </a:rPr>
              <a:t> </a:t>
            </a:r>
            <a:r>
              <a:rPr sz="1400" spc="50" dirty="0">
                <a:solidFill>
                  <a:srgbClr val="354138"/>
                </a:solidFill>
                <a:latin typeface="Trebuchet MS"/>
                <a:cs typeface="Trebuchet MS"/>
              </a:rPr>
              <a:t>non-décent</a:t>
            </a:r>
            <a:r>
              <a:rPr sz="1400" spc="-75" dirty="0">
                <a:solidFill>
                  <a:srgbClr val="354138"/>
                </a:solidFill>
                <a:latin typeface="Trebuchet MS"/>
                <a:cs typeface="Trebuchet MS"/>
              </a:rPr>
              <a:t> </a:t>
            </a:r>
            <a:r>
              <a:rPr sz="1400" spc="-254" dirty="0">
                <a:solidFill>
                  <a:srgbClr val="354138"/>
                </a:solidFill>
                <a:latin typeface="Trebuchet MS"/>
                <a:cs typeface="Trebuchet MS"/>
              </a:rPr>
              <a:t>:</a:t>
            </a:r>
            <a:r>
              <a:rPr sz="1400" spc="-220" dirty="0">
                <a:solidFill>
                  <a:srgbClr val="354138"/>
                </a:solidFill>
                <a:latin typeface="Trebuchet MS"/>
                <a:cs typeface="Trebuchet MS"/>
              </a:rPr>
              <a:t> </a:t>
            </a:r>
            <a:r>
              <a:rPr lang="fr-FR" sz="1400" spc="-220" dirty="0">
                <a:solidFill>
                  <a:srgbClr val="354138"/>
                </a:solidFill>
                <a:latin typeface="Trebuchet MS"/>
                <a:cs typeface="Trebuchet MS"/>
              </a:rPr>
              <a:t> </a:t>
            </a:r>
            <a:r>
              <a:rPr sz="1400" spc="10" dirty="0" err="1">
                <a:solidFill>
                  <a:srgbClr val="354138"/>
                </a:solidFill>
                <a:latin typeface="Trebuchet MS"/>
                <a:cs typeface="Trebuchet MS"/>
              </a:rPr>
              <a:t>possibilité</a:t>
            </a:r>
            <a:r>
              <a:rPr sz="1400" spc="-80" dirty="0">
                <a:solidFill>
                  <a:srgbClr val="354138"/>
                </a:solidFill>
                <a:latin typeface="Trebuchet MS"/>
                <a:cs typeface="Trebuchet MS"/>
              </a:rPr>
              <a:t> </a:t>
            </a:r>
            <a:r>
              <a:rPr sz="1400" spc="75" dirty="0">
                <a:solidFill>
                  <a:srgbClr val="354138"/>
                </a:solidFill>
                <a:latin typeface="Trebuchet MS"/>
                <a:cs typeface="Trebuchet MS"/>
              </a:rPr>
              <a:t>de</a:t>
            </a:r>
            <a:r>
              <a:rPr sz="1400" spc="-50" dirty="0">
                <a:solidFill>
                  <a:srgbClr val="354138"/>
                </a:solidFill>
                <a:latin typeface="Trebuchet MS"/>
                <a:cs typeface="Trebuchet MS"/>
              </a:rPr>
              <a:t> </a:t>
            </a:r>
            <a:r>
              <a:rPr sz="1400" spc="30" dirty="0">
                <a:solidFill>
                  <a:srgbClr val="354138"/>
                </a:solidFill>
                <a:latin typeface="Trebuchet MS"/>
                <a:cs typeface="Trebuchet MS"/>
              </a:rPr>
              <a:t>diagnostic</a:t>
            </a:r>
            <a:r>
              <a:rPr sz="1400" spc="-100" dirty="0">
                <a:solidFill>
                  <a:srgbClr val="354138"/>
                </a:solidFill>
                <a:latin typeface="Trebuchet MS"/>
                <a:cs typeface="Trebuchet MS"/>
              </a:rPr>
              <a:t> </a:t>
            </a:r>
            <a:r>
              <a:rPr sz="1400" spc="75" dirty="0">
                <a:solidFill>
                  <a:srgbClr val="354138"/>
                </a:solidFill>
                <a:latin typeface="Trebuchet MS"/>
                <a:cs typeface="Trebuchet MS"/>
              </a:rPr>
              <a:t>de </a:t>
            </a:r>
            <a:r>
              <a:rPr sz="1400" spc="-409" dirty="0">
                <a:solidFill>
                  <a:srgbClr val="354138"/>
                </a:solidFill>
                <a:latin typeface="Trebuchet MS"/>
                <a:cs typeface="Trebuchet MS"/>
              </a:rPr>
              <a:t> </a:t>
            </a:r>
            <a:r>
              <a:rPr sz="1400" spc="10" dirty="0">
                <a:solidFill>
                  <a:srgbClr val="354138"/>
                </a:solidFill>
                <a:latin typeface="Trebuchet MS"/>
                <a:cs typeface="Trebuchet MS"/>
              </a:rPr>
              <a:t>votre </a:t>
            </a:r>
            <a:r>
              <a:rPr sz="1400" spc="50" dirty="0">
                <a:solidFill>
                  <a:srgbClr val="354138"/>
                </a:solidFill>
                <a:latin typeface="Trebuchet MS"/>
                <a:cs typeface="Trebuchet MS"/>
              </a:rPr>
              <a:t>logement </a:t>
            </a:r>
            <a:r>
              <a:rPr sz="1400" spc="-15" dirty="0">
                <a:solidFill>
                  <a:srgbClr val="354138"/>
                </a:solidFill>
                <a:latin typeface="Trebuchet MS"/>
                <a:cs typeface="Trebuchet MS"/>
              </a:rPr>
              <a:t>et </a:t>
            </a:r>
            <a:r>
              <a:rPr sz="1400" spc="75" dirty="0">
                <a:solidFill>
                  <a:srgbClr val="354138"/>
                </a:solidFill>
                <a:latin typeface="Trebuchet MS"/>
                <a:cs typeface="Trebuchet MS"/>
              </a:rPr>
              <a:t>de </a:t>
            </a:r>
            <a:r>
              <a:rPr sz="1400" spc="30" dirty="0">
                <a:solidFill>
                  <a:srgbClr val="354138"/>
                </a:solidFill>
                <a:latin typeface="Trebuchet MS"/>
                <a:cs typeface="Trebuchet MS"/>
              </a:rPr>
              <a:t>paiement </a:t>
            </a:r>
            <a:r>
              <a:rPr sz="1400" spc="-10" dirty="0">
                <a:solidFill>
                  <a:srgbClr val="354138"/>
                </a:solidFill>
                <a:latin typeface="Trebuchet MS"/>
                <a:cs typeface="Trebuchet MS"/>
              </a:rPr>
              <a:t>d’un </a:t>
            </a:r>
            <a:r>
              <a:rPr sz="1400" b="1" spc="15" dirty="0">
                <a:solidFill>
                  <a:srgbClr val="354138"/>
                </a:solidFill>
                <a:latin typeface="Trebuchet MS"/>
                <a:cs typeface="Trebuchet MS"/>
              </a:rPr>
              <a:t>loyer </a:t>
            </a:r>
            <a:r>
              <a:rPr sz="1400" b="1" spc="90" dirty="0">
                <a:solidFill>
                  <a:srgbClr val="354138"/>
                </a:solidFill>
                <a:latin typeface="Trebuchet MS"/>
                <a:cs typeface="Trebuchet MS"/>
              </a:rPr>
              <a:t>« </a:t>
            </a:r>
            <a:r>
              <a:rPr sz="1400" b="1" spc="20" dirty="0">
                <a:solidFill>
                  <a:srgbClr val="354138"/>
                </a:solidFill>
                <a:latin typeface="Trebuchet MS"/>
                <a:cs typeface="Trebuchet MS"/>
              </a:rPr>
              <a:t>résiduel </a:t>
            </a:r>
            <a:r>
              <a:rPr sz="1400" b="1" spc="90" dirty="0">
                <a:solidFill>
                  <a:srgbClr val="354138"/>
                </a:solidFill>
                <a:latin typeface="Trebuchet MS"/>
                <a:cs typeface="Trebuchet MS"/>
              </a:rPr>
              <a:t>» </a:t>
            </a:r>
            <a:r>
              <a:rPr sz="1400" spc="20" dirty="0">
                <a:solidFill>
                  <a:srgbClr val="354138"/>
                </a:solidFill>
                <a:latin typeface="Trebuchet MS"/>
                <a:cs typeface="Trebuchet MS"/>
              </a:rPr>
              <a:t>déduit </a:t>
            </a:r>
            <a:r>
              <a:rPr sz="1400" spc="85" dirty="0">
                <a:solidFill>
                  <a:srgbClr val="354138"/>
                </a:solidFill>
                <a:latin typeface="Trebuchet MS"/>
                <a:cs typeface="Trebuchet MS"/>
              </a:rPr>
              <a:t>des </a:t>
            </a:r>
            <a:r>
              <a:rPr sz="1400" spc="110" dirty="0">
                <a:solidFill>
                  <a:srgbClr val="354138"/>
                </a:solidFill>
                <a:latin typeface="Trebuchet MS"/>
                <a:cs typeface="Trebuchet MS"/>
              </a:rPr>
              <a:t>APL </a:t>
            </a:r>
            <a:r>
              <a:rPr sz="1400" spc="55" dirty="0">
                <a:solidFill>
                  <a:srgbClr val="354138"/>
                </a:solidFill>
                <a:latin typeface="Trebuchet MS"/>
                <a:cs typeface="Trebuchet MS"/>
              </a:rPr>
              <a:t>en </a:t>
            </a:r>
            <a:r>
              <a:rPr sz="1400" spc="70" dirty="0">
                <a:solidFill>
                  <a:srgbClr val="354138"/>
                </a:solidFill>
                <a:latin typeface="Trebuchet MS"/>
                <a:cs typeface="Trebuchet MS"/>
              </a:rPr>
              <a:t>cas </a:t>
            </a:r>
            <a:r>
              <a:rPr sz="1400" spc="75" dirty="0">
                <a:solidFill>
                  <a:srgbClr val="354138"/>
                </a:solidFill>
                <a:latin typeface="Trebuchet MS"/>
                <a:cs typeface="Trebuchet MS"/>
              </a:rPr>
              <a:t>de </a:t>
            </a:r>
            <a:r>
              <a:rPr sz="1400" spc="65" dirty="0">
                <a:solidFill>
                  <a:srgbClr val="354138"/>
                </a:solidFill>
                <a:latin typeface="Trebuchet MS"/>
                <a:cs typeface="Trebuchet MS"/>
              </a:rPr>
              <a:t>non-décence </a:t>
            </a:r>
            <a:r>
              <a:rPr sz="1400" spc="35" dirty="0">
                <a:solidFill>
                  <a:srgbClr val="354138"/>
                </a:solidFill>
                <a:latin typeface="Trebuchet MS"/>
                <a:cs typeface="Trebuchet MS"/>
              </a:rPr>
              <a:t>avérée </a:t>
            </a:r>
            <a:r>
              <a:rPr sz="1400" spc="5" dirty="0">
                <a:solidFill>
                  <a:srgbClr val="354138"/>
                </a:solidFill>
                <a:latin typeface="Trebuchet MS"/>
                <a:cs typeface="Trebuchet MS"/>
              </a:rPr>
              <a:t>si </a:t>
            </a:r>
            <a:r>
              <a:rPr sz="1400" spc="10" dirty="0">
                <a:solidFill>
                  <a:srgbClr val="354138"/>
                </a:solidFill>
                <a:latin typeface="Trebuchet MS"/>
                <a:cs typeface="Trebuchet MS"/>
              </a:rPr>
              <a:t>le </a:t>
            </a:r>
            <a:r>
              <a:rPr sz="1400" spc="15" dirty="0">
                <a:solidFill>
                  <a:srgbClr val="354138"/>
                </a:solidFill>
                <a:latin typeface="Trebuchet MS"/>
                <a:cs typeface="Trebuchet MS"/>
              </a:rPr>
              <a:t> </a:t>
            </a:r>
            <a:r>
              <a:rPr sz="1400" spc="-5" dirty="0">
                <a:solidFill>
                  <a:srgbClr val="354138"/>
                </a:solidFill>
                <a:latin typeface="Trebuchet MS"/>
                <a:cs typeface="Trebuchet MS"/>
              </a:rPr>
              <a:t>propriétaire</a:t>
            </a:r>
            <a:r>
              <a:rPr sz="1400" spc="-95" dirty="0">
                <a:solidFill>
                  <a:srgbClr val="354138"/>
                </a:solidFill>
                <a:latin typeface="Trebuchet MS"/>
                <a:cs typeface="Trebuchet MS"/>
              </a:rPr>
              <a:t> </a:t>
            </a:r>
            <a:r>
              <a:rPr sz="1400" spc="55" dirty="0">
                <a:solidFill>
                  <a:srgbClr val="354138"/>
                </a:solidFill>
                <a:latin typeface="Trebuchet MS"/>
                <a:cs typeface="Trebuchet MS"/>
              </a:rPr>
              <a:t>ne</a:t>
            </a:r>
            <a:r>
              <a:rPr sz="1400" spc="-65" dirty="0">
                <a:solidFill>
                  <a:srgbClr val="354138"/>
                </a:solidFill>
                <a:latin typeface="Trebuchet MS"/>
                <a:cs typeface="Trebuchet MS"/>
              </a:rPr>
              <a:t> </a:t>
            </a:r>
            <a:r>
              <a:rPr sz="1400" spc="-50" dirty="0">
                <a:solidFill>
                  <a:srgbClr val="354138"/>
                </a:solidFill>
                <a:latin typeface="Trebuchet MS"/>
                <a:cs typeface="Trebuchet MS"/>
              </a:rPr>
              <a:t>fait</a:t>
            </a:r>
            <a:r>
              <a:rPr sz="1400" spc="-80" dirty="0">
                <a:solidFill>
                  <a:srgbClr val="354138"/>
                </a:solidFill>
                <a:latin typeface="Trebuchet MS"/>
                <a:cs typeface="Trebuchet MS"/>
              </a:rPr>
              <a:t> </a:t>
            </a:r>
            <a:r>
              <a:rPr sz="1400" spc="75" dirty="0">
                <a:solidFill>
                  <a:srgbClr val="354138"/>
                </a:solidFill>
                <a:latin typeface="Trebuchet MS"/>
                <a:cs typeface="Trebuchet MS"/>
              </a:rPr>
              <a:t>pas</a:t>
            </a:r>
            <a:r>
              <a:rPr sz="1400" spc="-70" dirty="0">
                <a:solidFill>
                  <a:srgbClr val="354138"/>
                </a:solidFill>
                <a:latin typeface="Trebuchet MS"/>
                <a:cs typeface="Trebuchet MS"/>
              </a:rPr>
              <a:t> </a:t>
            </a:r>
            <a:r>
              <a:rPr sz="1400" spc="45" dirty="0">
                <a:solidFill>
                  <a:srgbClr val="354138"/>
                </a:solidFill>
                <a:latin typeface="Trebuchet MS"/>
                <a:cs typeface="Trebuchet MS"/>
              </a:rPr>
              <a:t>les</a:t>
            </a:r>
            <a:r>
              <a:rPr sz="1400" spc="-85" dirty="0">
                <a:solidFill>
                  <a:srgbClr val="354138"/>
                </a:solidFill>
                <a:latin typeface="Trebuchet MS"/>
                <a:cs typeface="Trebuchet MS"/>
              </a:rPr>
              <a:t> </a:t>
            </a:r>
            <a:r>
              <a:rPr sz="1400" spc="5" dirty="0">
                <a:solidFill>
                  <a:srgbClr val="354138"/>
                </a:solidFill>
                <a:latin typeface="Trebuchet MS"/>
                <a:cs typeface="Trebuchet MS"/>
              </a:rPr>
              <a:t>travaux</a:t>
            </a:r>
            <a:r>
              <a:rPr sz="1400" spc="-75" dirty="0">
                <a:solidFill>
                  <a:srgbClr val="354138"/>
                </a:solidFill>
                <a:latin typeface="Trebuchet MS"/>
                <a:cs typeface="Trebuchet MS"/>
              </a:rPr>
              <a:t> </a:t>
            </a:r>
            <a:r>
              <a:rPr sz="1400" spc="-15" dirty="0">
                <a:solidFill>
                  <a:srgbClr val="354138"/>
                </a:solidFill>
                <a:latin typeface="Trebuchet MS"/>
                <a:cs typeface="Trebuchet MS"/>
              </a:rPr>
              <a:t>(Loi</a:t>
            </a:r>
            <a:r>
              <a:rPr sz="1400" spc="-70" dirty="0">
                <a:solidFill>
                  <a:srgbClr val="354138"/>
                </a:solidFill>
                <a:latin typeface="Trebuchet MS"/>
                <a:cs typeface="Trebuchet MS"/>
              </a:rPr>
              <a:t> </a:t>
            </a:r>
            <a:r>
              <a:rPr sz="1400" spc="114" dirty="0">
                <a:solidFill>
                  <a:srgbClr val="354138"/>
                </a:solidFill>
                <a:latin typeface="Trebuchet MS"/>
                <a:cs typeface="Trebuchet MS"/>
              </a:rPr>
              <a:t>ALUR</a:t>
            </a:r>
            <a:r>
              <a:rPr sz="1400" spc="-60" dirty="0">
                <a:solidFill>
                  <a:srgbClr val="354138"/>
                </a:solidFill>
                <a:latin typeface="Trebuchet MS"/>
                <a:cs typeface="Trebuchet MS"/>
              </a:rPr>
              <a:t> </a:t>
            </a:r>
            <a:r>
              <a:rPr sz="1400" spc="-65" dirty="0">
                <a:solidFill>
                  <a:srgbClr val="354138"/>
                </a:solidFill>
                <a:latin typeface="Trebuchet MS"/>
                <a:cs typeface="Trebuchet MS"/>
              </a:rPr>
              <a:t>2014).</a:t>
            </a:r>
            <a:endParaRPr sz="1400" dirty="0">
              <a:latin typeface="Trebuchet MS"/>
              <a:cs typeface="Trebuchet MS"/>
            </a:endParaRPr>
          </a:p>
          <a:p>
            <a:pPr marL="736600">
              <a:lnSpc>
                <a:spcPct val="100000"/>
              </a:lnSpc>
              <a:spcBef>
                <a:spcPts val="660"/>
              </a:spcBef>
            </a:pPr>
            <a:r>
              <a:rPr sz="1600" u="sng" spc="-5" dirty="0">
                <a:solidFill>
                  <a:srgbClr val="EE7C00"/>
                </a:solidFill>
                <a:uFill>
                  <a:solidFill>
                    <a:srgbClr val="EE7C00"/>
                  </a:solidFill>
                </a:uFill>
                <a:latin typeface="Wingdings"/>
                <a:cs typeface="Wingdings"/>
                <a:hlinkClick r:id="rId7"/>
              </a:rPr>
              <a:t></a:t>
            </a:r>
            <a:r>
              <a:rPr sz="1600" u="sng" spc="-20" dirty="0">
                <a:solidFill>
                  <a:srgbClr val="EE7C00"/>
                </a:solidFill>
                <a:uFill>
                  <a:solidFill>
                    <a:srgbClr val="EE7C00"/>
                  </a:solidFill>
                </a:uFill>
                <a:latin typeface="Times New Roman"/>
                <a:cs typeface="Times New Roman"/>
                <a:hlinkClick r:id="rId7"/>
              </a:rPr>
              <a:t> </a:t>
            </a:r>
            <a:r>
              <a:rPr sz="1600" b="1" u="sng" spc="60" dirty="0">
                <a:solidFill>
                  <a:srgbClr val="EE7C00"/>
                </a:solidFill>
                <a:uFill>
                  <a:solidFill>
                    <a:srgbClr val="EE7C00"/>
                  </a:solidFill>
                </a:uFill>
                <a:latin typeface="Trebuchet MS"/>
                <a:cs typeface="Trebuchet MS"/>
                <a:hlinkClick r:id="rId7"/>
              </a:rPr>
              <a:t>Les</a:t>
            </a:r>
            <a:r>
              <a:rPr sz="1600" b="1" u="sng" spc="-85" dirty="0">
                <a:solidFill>
                  <a:srgbClr val="EE7C00"/>
                </a:solidFill>
                <a:uFill>
                  <a:solidFill>
                    <a:srgbClr val="EE7C00"/>
                  </a:solidFill>
                </a:uFill>
                <a:latin typeface="Trebuchet MS"/>
                <a:cs typeface="Trebuchet MS"/>
                <a:hlinkClick r:id="rId7"/>
              </a:rPr>
              <a:t> </a:t>
            </a:r>
            <a:r>
              <a:rPr sz="1600" b="1" u="sng" spc="20" dirty="0">
                <a:solidFill>
                  <a:srgbClr val="EE7C00"/>
                </a:solidFill>
                <a:uFill>
                  <a:solidFill>
                    <a:srgbClr val="EE7C00"/>
                  </a:solidFill>
                </a:uFill>
                <a:latin typeface="Trebuchet MS"/>
                <a:cs typeface="Trebuchet MS"/>
                <a:hlinkClick r:id="rId7"/>
              </a:rPr>
              <a:t>recours</a:t>
            </a:r>
            <a:r>
              <a:rPr sz="1600" b="1" u="sng" spc="-65" dirty="0">
                <a:solidFill>
                  <a:srgbClr val="EE7C00"/>
                </a:solidFill>
                <a:uFill>
                  <a:solidFill>
                    <a:srgbClr val="EE7C00"/>
                  </a:solidFill>
                </a:uFill>
                <a:latin typeface="Trebuchet MS"/>
                <a:cs typeface="Trebuchet MS"/>
                <a:hlinkClick r:id="rId7"/>
              </a:rPr>
              <a:t> </a:t>
            </a:r>
            <a:r>
              <a:rPr sz="1600" b="1" u="sng" spc="35" dirty="0">
                <a:solidFill>
                  <a:srgbClr val="EE7C00"/>
                </a:solidFill>
                <a:uFill>
                  <a:solidFill>
                    <a:srgbClr val="EE7C00"/>
                  </a:solidFill>
                </a:uFill>
                <a:latin typeface="Trebuchet MS"/>
                <a:cs typeface="Trebuchet MS"/>
                <a:hlinkClick r:id="rId7"/>
              </a:rPr>
              <a:t>lorsque</a:t>
            </a:r>
            <a:r>
              <a:rPr sz="1600" b="1" u="sng" spc="-75" dirty="0">
                <a:solidFill>
                  <a:srgbClr val="EE7C00"/>
                </a:solidFill>
                <a:uFill>
                  <a:solidFill>
                    <a:srgbClr val="EE7C00"/>
                  </a:solidFill>
                </a:uFill>
                <a:latin typeface="Trebuchet MS"/>
                <a:cs typeface="Trebuchet MS"/>
                <a:hlinkClick r:id="rId7"/>
              </a:rPr>
              <a:t> </a:t>
            </a:r>
            <a:r>
              <a:rPr sz="1600" b="1" u="sng" spc="55" dirty="0">
                <a:solidFill>
                  <a:srgbClr val="EE7C00"/>
                </a:solidFill>
                <a:uFill>
                  <a:solidFill>
                    <a:srgbClr val="EE7C00"/>
                  </a:solidFill>
                </a:uFill>
                <a:latin typeface="Trebuchet MS"/>
                <a:cs typeface="Trebuchet MS"/>
                <a:hlinkClick r:id="rId7"/>
              </a:rPr>
              <a:t>vous</a:t>
            </a:r>
            <a:r>
              <a:rPr sz="1600" b="1" u="sng" spc="-85" dirty="0">
                <a:solidFill>
                  <a:srgbClr val="EE7C00"/>
                </a:solidFill>
                <a:uFill>
                  <a:solidFill>
                    <a:srgbClr val="EE7C00"/>
                  </a:solidFill>
                </a:uFill>
                <a:latin typeface="Trebuchet MS"/>
                <a:cs typeface="Trebuchet MS"/>
                <a:hlinkClick r:id="rId7"/>
              </a:rPr>
              <a:t> </a:t>
            </a:r>
            <a:r>
              <a:rPr sz="1600" b="1" u="sng" spc="5" dirty="0">
                <a:solidFill>
                  <a:srgbClr val="EE7C00"/>
                </a:solidFill>
                <a:uFill>
                  <a:solidFill>
                    <a:srgbClr val="EE7C00"/>
                  </a:solidFill>
                </a:uFill>
                <a:latin typeface="Trebuchet MS"/>
                <a:cs typeface="Trebuchet MS"/>
                <a:hlinkClick r:id="rId7"/>
              </a:rPr>
              <a:t>habitez</a:t>
            </a:r>
            <a:r>
              <a:rPr sz="1600" b="1" u="sng" spc="-80" dirty="0">
                <a:solidFill>
                  <a:srgbClr val="EE7C00"/>
                </a:solidFill>
                <a:uFill>
                  <a:solidFill>
                    <a:srgbClr val="EE7C00"/>
                  </a:solidFill>
                </a:uFill>
                <a:latin typeface="Trebuchet MS"/>
                <a:cs typeface="Trebuchet MS"/>
                <a:hlinkClick r:id="rId7"/>
              </a:rPr>
              <a:t> </a:t>
            </a:r>
            <a:r>
              <a:rPr sz="1600" b="1" u="sng" spc="30" dirty="0">
                <a:solidFill>
                  <a:srgbClr val="EE7C00"/>
                </a:solidFill>
                <a:uFill>
                  <a:solidFill>
                    <a:srgbClr val="EE7C00"/>
                  </a:solidFill>
                </a:uFill>
                <a:latin typeface="Trebuchet MS"/>
                <a:cs typeface="Trebuchet MS"/>
                <a:hlinkClick r:id="rId7"/>
              </a:rPr>
              <a:t>un</a:t>
            </a:r>
            <a:r>
              <a:rPr sz="1600" b="1" u="sng" spc="-95" dirty="0">
                <a:solidFill>
                  <a:srgbClr val="EE7C00"/>
                </a:solidFill>
                <a:uFill>
                  <a:solidFill>
                    <a:srgbClr val="EE7C00"/>
                  </a:solidFill>
                </a:uFill>
                <a:latin typeface="Trebuchet MS"/>
                <a:cs typeface="Trebuchet MS"/>
                <a:hlinkClick r:id="rId7"/>
              </a:rPr>
              <a:t> </a:t>
            </a:r>
            <a:r>
              <a:rPr sz="1600" b="1" u="sng" spc="60" dirty="0">
                <a:solidFill>
                  <a:srgbClr val="EE7C00"/>
                </a:solidFill>
                <a:uFill>
                  <a:solidFill>
                    <a:srgbClr val="EE7C00"/>
                  </a:solidFill>
                </a:uFill>
                <a:latin typeface="Trebuchet MS"/>
                <a:cs typeface="Trebuchet MS"/>
                <a:hlinkClick r:id="rId7"/>
              </a:rPr>
              <a:t>logement</a:t>
            </a:r>
            <a:r>
              <a:rPr sz="1600" b="1" u="sng" spc="-80" dirty="0">
                <a:solidFill>
                  <a:srgbClr val="EE7C00"/>
                </a:solidFill>
                <a:uFill>
                  <a:solidFill>
                    <a:srgbClr val="EE7C00"/>
                  </a:solidFill>
                </a:uFill>
                <a:latin typeface="Trebuchet MS"/>
                <a:cs typeface="Trebuchet MS"/>
                <a:hlinkClick r:id="rId7"/>
              </a:rPr>
              <a:t> </a:t>
            </a:r>
            <a:r>
              <a:rPr sz="1600" b="1" u="sng" spc="25" dirty="0">
                <a:solidFill>
                  <a:srgbClr val="EE7C00"/>
                </a:solidFill>
                <a:uFill>
                  <a:solidFill>
                    <a:srgbClr val="EE7C00"/>
                  </a:solidFill>
                </a:uFill>
                <a:latin typeface="Trebuchet MS"/>
                <a:cs typeface="Trebuchet MS"/>
                <a:hlinkClick r:id="rId7"/>
              </a:rPr>
              <a:t>indécent</a:t>
            </a:r>
            <a:endParaRPr sz="1600" dirty="0">
              <a:latin typeface="Trebuchet MS"/>
              <a:cs typeface="Trebuchet MS"/>
            </a:endParaRPr>
          </a:p>
          <a:p>
            <a:pPr marL="241300" indent="-228600">
              <a:lnSpc>
                <a:spcPct val="100000"/>
              </a:lnSpc>
              <a:spcBef>
                <a:spcPts val="750"/>
              </a:spcBef>
              <a:buChar char="-"/>
              <a:tabLst>
                <a:tab pos="240665" algn="l"/>
                <a:tab pos="241300" algn="l"/>
              </a:tabLst>
            </a:pPr>
            <a:r>
              <a:rPr sz="1400" spc="65" dirty="0">
                <a:solidFill>
                  <a:srgbClr val="354138"/>
                </a:solidFill>
                <a:latin typeface="Trebuchet MS"/>
                <a:cs typeface="Trebuchet MS"/>
              </a:rPr>
              <a:t>La</a:t>
            </a:r>
            <a:r>
              <a:rPr sz="1400" spc="-70" dirty="0">
                <a:solidFill>
                  <a:srgbClr val="354138"/>
                </a:solidFill>
                <a:latin typeface="Trebuchet MS"/>
                <a:cs typeface="Trebuchet MS"/>
              </a:rPr>
              <a:t> </a:t>
            </a:r>
            <a:r>
              <a:rPr sz="1400" b="1" spc="15" dirty="0">
                <a:solidFill>
                  <a:srgbClr val="354138"/>
                </a:solidFill>
                <a:latin typeface="Trebuchet MS"/>
                <a:cs typeface="Trebuchet MS"/>
              </a:rPr>
              <a:t>Vie</a:t>
            </a:r>
            <a:r>
              <a:rPr sz="1400" b="1" spc="-70" dirty="0">
                <a:solidFill>
                  <a:srgbClr val="354138"/>
                </a:solidFill>
                <a:latin typeface="Trebuchet MS"/>
                <a:cs typeface="Trebuchet MS"/>
              </a:rPr>
              <a:t> </a:t>
            </a:r>
            <a:r>
              <a:rPr sz="1400" b="1" spc="20" dirty="0">
                <a:solidFill>
                  <a:srgbClr val="354138"/>
                </a:solidFill>
                <a:latin typeface="Trebuchet MS"/>
                <a:cs typeface="Trebuchet MS"/>
              </a:rPr>
              <a:t>Etudiante</a:t>
            </a:r>
            <a:r>
              <a:rPr sz="1400" b="1" spc="-95" dirty="0">
                <a:solidFill>
                  <a:srgbClr val="354138"/>
                </a:solidFill>
                <a:latin typeface="Trebuchet MS"/>
                <a:cs typeface="Trebuchet MS"/>
              </a:rPr>
              <a:t> </a:t>
            </a:r>
            <a:r>
              <a:rPr sz="1400" spc="75" dirty="0">
                <a:solidFill>
                  <a:srgbClr val="354138"/>
                </a:solidFill>
                <a:latin typeface="Trebuchet MS"/>
                <a:cs typeface="Trebuchet MS"/>
              </a:rPr>
              <a:t>de</a:t>
            </a:r>
            <a:r>
              <a:rPr sz="1400" spc="-55" dirty="0">
                <a:solidFill>
                  <a:srgbClr val="354138"/>
                </a:solidFill>
                <a:latin typeface="Trebuchet MS"/>
                <a:cs typeface="Trebuchet MS"/>
              </a:rPr>
              <a:t> </a:t>
            </a:r>
            <a:r>
              <a:rPr sz="1400" spc="10" dirty="0">
                <a:solidFill>
                  <a:srgbClr val="354138"/>
                </a:solidFill>
                <a:latin typeface="Trebuchet MS"/>
                <a:cs typeface="Trebuchet MS"/>
              </a:rPr>
              <a:t>votre</a:t>
            </a:r>
            <a:r>
              <a:rPr sz="1400" spc="-50" dirty="0">
                <a:solidFill>
                  <a:srgbClr val="354138"/>
                </a:solidFill>
                <a:latin typeface="Trebuchet MS"/>
                <a:cs typeface="Trebuchet MS"/>
              </a:rPr>
              <a:t> </a:t>
            </a:r>
            <a:r>
              <a:rPr sz="1400" spc="80" dirty="0">
                <a:solidFill>
                  <a:srgbClr val="354138"/>
                </a:solidFill>
                <a:latin typeface="Trebuchet MS"/>
                <a:cs typeface="Trebuchet MS"/>
              </a:rPr>
              <a:t>campus</a:t>
            </a:r>
            <a:r>
              <a:rPr sz="1400" spc="-85" dirty="0">
                <a:solidFill>
                  <a:srgbClr val="354138"/>
                </a:solidFill>
                <a:latin typeface="Trebuchet MS"/>
                <a:cs typeface="Trebuchet MS"/>
              </a:rPr>
              <a:t> </a:t>
            </a:r>
            <a:r>
              <a:rPr sz="1400" spc="45" dirty="0">
                <a:solidFill>
                  <a:srgbClr val="354138"/>
                </a:solidFill>
                <a:latin typeface="Trebuchet MS"/>
                <a:cs typeface="Trebuchet MS"/>
              </a:rPr>
              <a:t>pour</a:t>
            </a:r>
            <a:r>
              <a:rPr sz="1400" spc="-60" dirty="0">
                <a:solidFill>
                  <a:srgbClr val="354138"/>
                </a:solidFill>
                <a:latin typeface="Trebuchet MS"/>
                <a:cs typeface="Trebuchet MS"/>
              </a:rPr>
              <a:t> </a:t>
            </a:r>
            <a:r>
              <a:rPr sz="1400" spc="15" dirty="0">
                <a:solidFill>
                  <a:srgbClr val="354138"/>
                </a:solidFill>
                <a:latin typeface="Trebuchet MS"/>
                <a:cs typeface="Trebuchet MS"/>
              </a:rPr>
              <a:t>connaître</a:t>
            </a:r>
            <a:r>
              <a:rPr sz="1400" spc="-95" dirty="0">
                <a:solidFill>
                  <a:srgbClr val="354138"/>
                </a:solidFill>
                <a:latin typeface="Trebuchet MS"/>
                <a:cs typeface="Trebuchet MS"/>
              </a:rPr>
              <a:t> </a:t>
            </a:r>
            <a:r>
              <a:rPr sz="1400" spc="45" dirty="0">
                <a:solidFill>
                  <a:srgbClr val="354138"/>
                </a:solidFill>
                <a:latin typeface="Trebuchet MS"/>
                <a:cs typeface="Trebuchet MS"/>
              </a:rPr>
              <a:t>les</a:t>
            </a:r>
            <a:r>
              <a:rPr sz="1400" spc="-65" dirty="0">
                <a:solidFill>
                  <a:srgbClr val="354138"/>
                </a:solidFill>
                <a:latin typeface="Trebuchet MS"/>
                <a:cs typeface="Trebuchet MS"/>
              </a:rPr>
              <a:t> </a:t>
            </a:r>
            <a:r>
              <a:rPr sz="1400" spc="30" dirty="0">
                <a:solidFill>
                  <a:srgbClr val="354138"/>
                </a:solidFill>
                <a:latin typeface="Trebuchet MS"/>
                <a:cs typeface="Trebuchet MS"/>
              </a:rPr>
              <a:t>associations</a:t>
            </a:r>
            <a:r>
              <a:rPr sz="1400" spc="-105" dirty="0">
                <a:solidFill>
                  <a:srgbClr val="354138"/>
                </a:solidFill>
                <a:latin typeface="Trebuchet MS"/>
                <a:cs typeface="Trebuchet MS"/>
              </a:rPr>
              <a:t> </a:t>
            </a:r>
            <a:r>
              <a:rPr sz="1400" spc="20" dirty="0">
                <a:solidFill>
                  <a:srgbClr val="354138"/>
                </a:solidFill>
                <a:latin typeface="Trebuchet MS"/>
                <a:cs typeface="Trebuchet MS"/>
              </a:rPr>
              <a:t>qui</a:t>
            </a:r>
            <a:r>
              <a:rPr sz="1400" spc="-60" dirty="0">
                <a:solidFill>
                  <a:srgbClr val="354138"/>
                </a:solidFill>
                <a:latin typeface="Trebuchet MS"/>
                <a:cs typeface="Trebuchet MS"/>
              </a:rPr>
              <a:t> </a:t>
            </a:r>
            <a:r>
              <a:rPr sz="1400" spc="40" dirty="0">
                <a:solidFill>
                  <a:srgbClr val="354138"/>
                </a:solidFill>
                <a:latin typeface="Trebuchet MS"/>
                <a:cs typeface="Trebuchet MS"/>
              </a:rPr>
              <a:t>peuvent</a:t>
            </a:r>
            <a:r>
              <a:rPr sz="1400" spc="-60" dirty="0">
                <a:solidFill>
                  <a:srgbClr val="354138"/>
                </a:solidFill>
                <a:latin typeface="Trebuchet MS"/>
                <a:cs typeface="Trebuchet MS"/>
              </a:rPr>
              <a:t> </a:t>
            </a:r>
            <a:r>
              <a:rPr sz="1400" spc="5" dirty="0">
                <a:solidFill>
                  <a:srgbClr val="354138"/>
                </a:solidFill>
                <a:latin typeface="Trebuchet MS"/>
                <a:cs typeface="Trebuchet MS"/>
              </a:rPr>
              <a:t>venir</a:t>
            </a:r>
            <a:r>
              <a:rPr sz="1400" spc="-70" dirty="0">
                <a:solidFill>
                  <a:srgbClr val="354138"/>
                </a:solidFill>
                <a:latin typeface="Trebuchet MS"/>
                <a:cs typeface="Trebuchet MS"/>
              </a:rPr>
              <a:t> </a:t>
            </a:r>
            <a:r>
              <a:rPr sz="1400" spc="55" dirty="0">
                <a:solidFill>
                  <a:srgbClr val="354138"/>
                </a:solidFill>
                <a:latin typeface="Trebuchet MS"/>
                <a:cs typeface="Trebuchet MS"/>
              </a:rPr>
              <a:t>en</a:t>
            </a:r>
            <a:r>
              <a:rPr sz="1400" spc="-60" dirty="0">
                <a:solidFill>
                  <a:srgbClr val="354138"/>
                </a:solidFill>
                <a:latin typeface="Trebuchet MS"/>
                <a:cs typeface="Trebuchet MS"/>
              </a:rPr>
              <a:t> </a:t>
            </a:r>
            <a:r>
              <a:rPr sz="1400" spc="20" dirty="0">
                <a:solidFill>
                  <a:srgbClr val="354138"/>
                </a:solidFill>
                <a:latin typeface="Trebuchet MS"/>
                <a:cs typeface="Trebuchet MS"/>
              </a:rPr>
              <a:t>aide</a:t>
            </a:r>
            <a:endParaRPr sz="1400" dirty="0">
              <a:latin typeface="Trebuchet MS"/>
              <a:cs typeface="Trebuchet MS"/>
            </a:endParaRPr>
          </a:p>
          <a:p>
            <a:pPr>
              <a:lnSpc>
                <a:spcPct val="100000"/>
              </a:lnSpc>
            </a:pPr>
            <a:endParaRPr sz="1600" dirty="0">
              <a:latin typeface="Trebuchet MS"/>
              <a:cs typeface="Trebuchet MS"/>
            </a:endParaRPr>
          </a:p>
          <a:p>
            <a:pPr>
              <a:lnSpc>
                <a:spcPct val="100000"/>
              </a:lnSpc>
              <a:spcBef>
                <a:spcPts val="5"/>
              </a:spcBef>
            </a:pPr>
            <a:endParaRPr sz="1400" dirty="0">
              <a:latin typeface="Trebuchet MS"/>
              <a:cs typeface="Trebuchet MS"/>
            </a:endParaRPr>
          </a:p>
          <a:p>
            <a:pPr marL="1649730" marR="5744845" algn="ctr">
              <a:lnSpc>
                <a:spcPct val="100000"/>
              </a:lnSpc>
            </a:pPr>
            <a:r>
              <a:rPr sz="1400" b="1" spc="65" dirty="0">
                <a:solidFill>
                  <a:srgbClr val="354138"/>
                </a:solidFill>
                <a:latin typeface="Trebuchet MS"/>
                <a:cs typeface="Trebuchet MS"/>
              </a:rPr>
              <a:t>Cons</a:t>
            </a:r>
            <a:r>
              <a:rPr sz="1400" b="1" spc="45" dirty="0">
                <a:solidFill>
                  <a:srgbClr val="354138"/>
                </a:solidFill>
                <a:latin typeface="Trebuchet MS"/>
                <a:cs typeface="Trebuchet MS"/>
              </a:rPr>
              <a:t>u</a:t>
            </a:r>
            <a:r>
              <a:rPr sz="1400" b="1" spc="15" dirty="0">
                <a:solidFill>
                  <a:srgbClr val="354138"/>
                </a:solidFill>
                <a:latin typeface="Trebuchet MS"/>
                <a:cs typeface="Trebuchet MS"/>
              </a:rPr>
              <a:t>l</a:t>
            </a:r>
            <a:r>
              <a:rPr sz="1400" b="1" spc="-10" dirty="0">
                <a:solidFill>
                  <a:srgbClr val="354138"/>
                </a:solidFill>
                <a:latin typeface="Trebuchet MS"/>
                <a:cs typeface="Trebuchet MS"/>
              </a:rPr>
              <a:t>tez</a:t>
            </a:r>
            <a:r>
              <a:rPr sz="1400" b="1" spc="-95" dirty="0">
                <a:solidFill>
                  <a:srgbClr val="354138"/>
                </a:solidFill>
                <a:latin typeface="Trebuchet MS"/>
                <a:cs typeface="Trebuchet MS"/>
              </a:rPr>
              <a:t> </a:t>
            </a:r>
            <a:r>
              <a:rPr sz="1400" b="1" spc="10" dirty="0">
                <a:solidFill>
                  <a:srgbClr val="354138"/>
                </a:solidFill>
                <a:latin typeface="Trebuchet MS"/>
                <a:cs typeface="Trebuchet MS"/>
              </a:rPr>
              <a:t>et</a:t>
            </a:r>
            <a:r>
              <a:rPr sz="1400" b="1" spc="-100" dirty="0">
                <a:solidFill>
                  <a:srgbClr val="354138"/>
                </a:solidFill>
                <a:latin typeface="Trebuchet MS"/>
                <a:cs typeface="Trebuchet MS"/>
              </a:rPr>
              <a:t> </a:t>
            </a:r>
            <a:r>
              <a:rPr sz="1400" b="1" spc="40" dirty="0">
                <a:solidFill>
                  <a:srgbClr val="354138"/>
                </a:solidFill>
                <a:latin typeface="Trebuchet MS"/>
                <a:cs typeface="Trebuchet MS"/>
              </a:rPr>
              <a:t>téléchar</a:t>
            </a:r>
            <a:r>
              <a:rPr sz="1400" b="1" spc="30" dirty="0">
                <a:solidFill>
                  <a:srgbClr val="354138"/>
                </a:solidFill>
                <a:latin typeface="Trebuchet MS"/>
                <a:cs typeface="Trebuchet MS"/>
              </a:rPr>
              <a:t>g</a:t>
            </a:r>
            <a:r>
              <a:rPr sz="1400" b="1" spc="-5" dirty="0">
                <a:solidFill>
                  <a:srgbClr val="354138"/>
                </a:solidFill>
                <a:latin typeface="Trebuchet MS"/>
                <a:cs typeface="Trebuchet MS"/>
              </a:rPr>
              <a:t>ez  </a:t>
            </a:r>
            <a:r>
              <a:rPr sz="1400" b="1" spc="30" dirty="0">
                <a:solidFill>
                  <a:srgbClr val="354138"/>
                </a:solidFill>
                <a:latin typeface="Trebuchet MS"/>
                <a:cs typeface="Trebuchet MS"/>
              </a:rPr>
              <a:t>le</a:t>
            </a:r>
            <a:r>
              <a:rPr sz="1400" b="1" spc="-85" dirty="0">
                <a:solidFill>
                  <a:srgbClr val="354138"/>
                </a:solidFill>
                <a:latin typeface="Trebuchet MS"/>
                <a:cs typeface="Trebuchet MS"/>
              </a:rPr>
              <a:t> </a:t>
            </a:r>
            <a:r>
              <a:rPr sz="1400" b="1" spc="35" dirty="0">
                <a:solidFill>
                  <a:srgbClr val="354138"/>
                </a:solidFill>
                <a:latin typeface="Trebuchet MS"/>
                <a:cs typeface="Trebuchet MS"/>
              </a:rPr>
              <a:t>Guide</a:t>
            </a:r>
            <a:endParaRPr sz="1400" dirty="0">
              <a:latin typeface="Trebuchet MS"/>
              <a:cs typeface="Trebuchet MS"/>
            </a:endParaRPr>
          </a:p>
          <a:p>
            <a:pPr marR="4094479" algn="ctr">
              <a:lnSpc>
                <a:spcPct val="100000"/>
              </a:lnSpc>
            </a:pPr>
            <a:r>
              <a:rPr sz="1400" b="1" spc="90" dirty="0">
                <a:solidFill>
                  <a:srgbClr val="354138"/>
                </a:solidFill>
                <a:latin typeface="Trebuchet MS"/>
                <a:cs typeface="Trebuchet MS"/>
              </a:rPr>
              <a:t>« </a:t>
            </a:r>
            <a:r>
              <a:rPr sz="1400" b="1" spc="-170" dirty="0">
                <a:solidFill>
                  <a:srgbClr val="354138"/>
                </a:solidFill>
                <a:latin typeface="Trebuchet MS"/>
                <a:cs typeface="Trebuchet MS"/>
              </a:rPr>
              <a:t> </a:t>
            </a:r>
            <a:r>
              <a:rPr sz="1400" b="1" spc="15" dirty="0">
                <a:solidFill>
                  <a:srgbClr val="354138"/>
                </a:solidFill>
                <a:latin typeface="Trebuchet MS"/>
                <a:cs typeface="Trebuchet MS"/>
              </a:rPr>
              <a:t>Pré</a:t>
            </a:r>
            <a:r>
              <a:rPr sz="1400" b="1" spc="5" dirty="0">
                <a:solidFill>
                  <a:srgbClr val="354138"/>
                </a:solidFill>
                <a:latin typeface="Trebuchet MS"/>
                <a:cs typeface="Trebuchet MS"/>
              </a:rPr>
              <a:t>v</a:t>
            </a:r>
            <a:r>
              <a:rPr sz="1400" b="1" spc="-5" dirty="0">
                <a:solidFill>
                  <a:srgbClr val="354138"/>
                </a:solidFill>
                <a:latin typeface="Trebuchet MS"/>
                <a:cs typeface="Trebuchet MS"/>
              </a:rPr>
              <a:t>eni</a:t>
            </a:r>
            <a:r>
              <a:rPr sz="1400" b="1" spc="-55" dirty="0">
                <a:solidFill>
                  <a:srgbClr val="354138"/>
                </a:solidFill>
                <a:latin typeface="Trebuchet MS"/>
                <a:cs typeface="Trebuchet MS"/>
              </a:rPr>
              <a:t>r</a:t>
            </a:r>
            <a:r>
              <a:rPr sz="1400" b="1" spc="-90" dirty="0">
                <a:solidFill>
                  <a:srgbClr val="354138"/>
                </a:solidFill>
                <a:latin typeface="Trebuchet MS"/>
                <a:cs typeface="Trebuchet MS"/>
              </a:rPr>
              <a:t> </a:t>
            </a:r>
            <a:r>
              <a:rPr sz="1400" b="1" spc="10" dirty="0">
                <a:solidFill>
                  <a:srgbClr val="354138"/>
                </a:solidFill>
                <a:latin typeface="Trebuchet MS"/>
                <a:cs typeface="Trebuchet MS"/>
              </a:rPr>
              <a:t>et</a:t>
            </a:r>
            <a:r>
              <a:rPr sz="1400" b="1" spc="-85" dirty="0">
                <a:solidFill>
                  <a:srgbClr val="354138"/>
                </a:solidFill>
                <a:latin typeface="Trebuchet MS"/>
                <a:cs typeface="Trebuchet MS"/>
              </a:rPr>
              <a:t> </a:t>
            </a:r>
            <a:r>
              <a:rPr sz="1400" b="1" spc="25" dirty="0">
                <a:solidFill>
                  <a:srgbClr val="354138"/>
                </a:solidFill>
                <a:latin typeface="Trebuchet MS"/>
                <a:cs typeface="Trebuchet MS"/>
              </a:rPr>
              <a:t>Gué</a:t>
            </a:r>
            <a:r>
              <a:rPr sz="1400" b="1" spc="5" dirty="0">
                <a:solidFill>
                  <a:srgbClr val="354138"/>
                </a:solidFill>
                <a:latin typeface="Trebuchet MS"/>
                <a:cs typeface="Trebuchet MS"/>
              </a:rPr>
              <a:t>r</a:t>
            </a:r>
            <a:r>
              <a:rPr sz="1400" b="1" spc="-60" dirty="0">
                <a:solidFill>
                  <a:srgbClr val="354138"/>
                </a:solidFill>
                <a:latin typeface="Trebuchet MS"/>
                <a:cs typeface="Trebuchet MS"/>
              </a:rPr>
              <a:t>ir</a:t>
            </a:r>
            <a:r>
              <a:rPr sz="1400" b="1" spc="-100" dirty="0">
                <a:solidFill>
                  <a:srgbClr val="354138"/>
                </a:solidFill>
                <a:latin typeface="Trebuchet MS"/>
                <a:cs typeface="Trebuchet MS"/>
              </a:rPr>
              <a:t> </a:t>
            </a:r>
            <a:r>
              <a:rPr sz="1400" b="1" spc="45" dirty="0">
                <a:solidFill>
                  <a:srgbClr val="354138"/>
                </a:solidFill>
                <a:latin typeface="Trebuchet MS"/>
                <a:cs typeface="Trebuchet MS"/>
              </a:rPr>
              <a:t>la</a:t>
            </a:r>
            <a:r>
              <a:rPr sz="1400" b="1" spc="-85" dirty="0">
                <a:solidFill>
                  <a:srgbClr val="354138"/>
                </a:solidFill>
                <a:latin typeface="Trebuchet MS"/>
                <a:cs typeface="Trebuchet MS"/>
              </a:rPr>
              <a:t> </a:t>
            </a:r>
            <a:r>
              <a:rPr sz="1400" b="1" spc="-5" dirty="0">
                <a:solidFill>
                  <a:srgbClr val="354138"/>
                </a:solidFill>
                <a:latin typeface="Trebuchet MS"/>
                <a:cs typeface="Trebuchet MS"/>
              </a:rPr>
              <a:t>P</a:t>
            </a:r>
            <a:r>
              <a:rPr sz="1400" b="1" spc="-15" dirty="0">
                <a:solidFill>
                  <a:srgbClr val="354138"/>
                </a:solidFill>
                <a:latin typeface="Trebuchet MS"/>
                <a:cs typeface="Trebuchet MS"/>
              </a:rPr>
              <a:t>r</a:t>
            </a:r>
            <a:r>
              <a:rPr sz="1400" b="1" spc="30" dirty="0">
                <a:solidFill>
                  <a:srgbClr val="354138"/>
                </a:solidFill>
                <a:latin typeface="Trebuchet MS"/>
                <a:cs typeface="Trebuchet MS"/>
              </a:rPr>
              <a:t>éca</a:t>
            </a:r>
            <a:r>
              <a:rPr sz="1400" b="1" spc="10" dirty="0">
                <a:solidFill>
                  <a:srgbClr val="354138"/>
                </a:solidFill>
                <a:latin typeface="Trebuchet MS"/>
                <a:cs typeface="Trebuchet MS"/>
              </a:rPr>
              <a:t>r</a:t>
            </a:r>
            <a:r>
              <a:rPr sz="1400" b="1" spc="-15" dirty="0">
                <a:solidFill>
                  <a:srgbClr val="354138"/>
                </a:solidFill>
                <a:latin typeface="Trebuchet MS"/>
                <a:cs typeface="Trebuchet MS"/>
              </a:rPr>
              <a:t>ité</a:t>
            </a:r>
            <a:r>
              <a:rPr sz="1400" b="1" spc="-100" dirty="0">
                <a:solidFill>
                  <a:srgbClr val="354138"/>
                </a:solidFill>
                <a:latin typeface="Trebuchet MS"/>
                <a:cs typeface="Trebuchet MS"/>
              </a:rPr>
              <a:t> </a:t>
            </a:r>
            <a:r>
              <a:rPr sz="1400" b="1" spc="45" dirty="0">
                <a:solidFill>
                  <a:srgbClr val="354138"/>
                </a:solidFill>
                <a:latin typeface="Trebuchet MS"/>
                <a:cs typeface="Trebuchet MS"/>
              </a:rPr>
              <a:t>Ener</a:t>
            </a:r>
            <a:r>
              <a:rPr sz="1400" b="1" spc="30" dirty="0">
                <a:solidFill>
                  <a:srgbClr val="354138"/>
                </a:solidFill>
                <a:latin typeface="Trebuchet MS"/>
                <a:cs typeface="Trebuchet MS"/>
              </a:rPr>
              <a:t>g</a:t>
            </a:r>
            <a:r>
              <a:rPr sz="1400" b="1" spc="15" dirty="0">
                <a:solidFill>
                  <a:srgbClr val="354138"/>
                </a:solidFill>
                <a:latin typeface="Trebuchet MS"/>
                <a:cs typeface="Trebuchet MS"/>
              </a:rPr>
              <a:t>étique</a:t>
            </a:r>
            <a:r>
              <a:rPr sz="1400" b="1" spc="-120" dirty="0">
                <a:solidFill>
                  <a:srgbClr val="354138"/>
                </a:solidFill>
                <a:latin typeface="Trebuchet MS"/>
                <a:cs typeface="Trebuchet MS"/>
              </a:rPr>
              <a:t> </a:t>
            </a:r>
            <a:r>
              <a:rPr sz="1400" b="1" spc="20" dirty="0">
                <a:solidFill>
                  <a:srgbClr val="354138"/>
                </a:solidFill>
                <a:latin typeface="Trebuchet MS"/>
                <a:cs typeface="Trebuchet MS"/>
              </a:rPr>
              <a:t>Et</a:t>
            </a:r>
            <a:r>
              <a:rPr sz="1400" b="1" spc="15" dirty="0">
                <a:solidFill>
                  <a:srgbClr val="354138"/>
                </a:solidFill>
                <a:latin typeface="Trebuchet MS"/>
                <a:cs typeface="Trebuchet MS"/>
              </a:rPr>
              <a:t>u</a:t>
            </a:r>
            <a:r>
              <a:rPr sz="1400" b="1" spc="80" dirty="0">
                <a:solidFill>
                  <a:srgbClr val="354138"/>
                </a:solidFill>
                <a:latin typeface="Trebuchet MS"/>
                <a:cs typeface="Trebuchet MS"/>
              </a:rPr>
              <a:t>d</a:t>
            </a:r>
            <a:r>
              <a:rPr sz="1400" b="1" dirty="0">
                <a:solidFill>
                  <a:srgbClr val="354138"/>
                </a:solidFill>
                <a:latin typeface="Trebuchet MS"/>
                <a:cs typeface="Trebuchet MS"/>
              </a:rPr>
              <a:t>iant</a:t>
            </a:r>
            <a:r>
              <a:rPr sz="1400" b="1" spc="35" dirty="0">
                <a:solidFill>
                  <a:srgbClr val="354138"/>
                </a:solidFill>
                <a:latin typeface="Trebuchet MS"/>
                <a:cs typeface="Trebuchet MS"/>
              </a:rPr>
              <a:t>e</a:t>
            </a:r>
            <a:r>
              <a:rPr sz="1400" b="1" spc="-100" dirty="0">
                <a:solidFill>
                  <a:srgbClr val="354138"/>
                </a:solidFill>
                <a:latin typeface="Trebuchet MS"/>
                <a:cs typeface="Trebuchet MS"/>
              </a:rPr>
              <a:t> </a:t>
            </a:r>
            <a:r>
              <a:rPr sz="1400" b="1" spc="90" dirty="0">
                <a:solidFill>
                  <a:srgbClr val="354138"/>
                </a:solidFill>
                <a:latin typeface="Trebuchet MS"/>
                <a:cs typeface="Trebuchet MS"/>
              </a:rPr>
              <a:t>»</a:t>
            </a:r>
            <a:endParaRPr sz="1400" dirty="0">
              <a:latin typeface="Trebuchet MS"/>
              <a:cs typeface="Trebuchet MS"/>
            </a:endParaRPr>
          </a:p>
          <a:p>
            <a:pPr marR="3825240" algn="ctr">
              <a:lnSpc>
                <a:spcPct val="100000"/>
              </a:lnSpc>
              <a:spcBef>
                <a:spcPts val="665"/>
              </a:spcBef>
            </a:pPr>
            <a:r>
              <a:rPr sz="1400" u="sng" spc="30" dirty="0">
                <a:solidFill>
                  <a:srgbClr val="EE7C00"/>
                </a:solidFill>
                <a:uFill>
                  <a:solidFill>
                    <a:srgbClr val="EE7C00"/>
                  </a:solidFill>
                </a:uFill>
                <a:latin typeface="Trebuchet MS"/>
                <a:cs typeface="Trebuchet MS"/>
                <a:hlinkClick r:id="rId8"/>
              </a:rPr>
              <a:t>Taper</a:t>
            </a:r>
            <a:r>
              <a:rPr sz="1400" u="sng" spc="-80" dirty="0">
                <a:solidFill>
                  <a:srgbClr val="EE7C00"/>
                </a:solidFill>
                <a:uFill>
                  <a:solidFill>
                    <a:srgbClr val="EE7C00"/>
                  </a:solidFill>
                </a:uFill>
                <a:latin typeface="Trebuchet MS"/>
                <a:cs typeface="Trebuchet MS"/>
                <a:hlinkClick r:id="rId8"/>
              </a:rPr>
              <a:t> </a:t>
            </a:r>
            <a:r>
              <a:rPr sz="1400" u="sng" spc="15" dirty="0">
                <a:solidFill>
                  <a:srgbClr val="EE7C00"/>
                </a:solidFill>
                <a:uFill>
                  <a:solidFill>
                    <a:srgbClr val="EE7C00"/>
                  </a:solidFill>
                </a:uFill>
                <a:latin typeface="Trebuchet MS"/>
                <a:cs typeface="Trebuchet MS"/>
                <a:hlinkClick r:id="rId8"/>
              </a:rPr>
              <a:t>"Guide"</a:t>
            </a:r>
            <a:r>
              <a:rPr sz="1400" u="sng" spc="-80" dirty="0">
                <a:solidFill>
                  <a:srgbClr val="EE7C00"/>
                </a:solidFill>
                <a:uFill>
                  <a:solidFill>
                    <a:srgbClr val="EE7C00"/>
                  </a:solidFill>
                </a:uFill>
                <a:latin typeface="Trebuchet MS"/>
                <a:cs typeface="Trebuchet MS"/>
                <a:hlinkClick r:id="rId8"/>
              </a:rPr>
              <a:t> </a:t>
            </a:r>
            <a:r>
              <a:rPr sz="1400" u="sng" spc="70" dirty="0">
                <a:solidFill>
                  <a:srgbClr val="EE7C00"/>
                </a:solidFill>
                <a:uFill>
                  <a:solidFill>
                    <a:srgbClr val="EE7C00"/>
                  </a:solidFill>
                </a:uFill>
                <a:latin typeface="Trebuchet MS"/>
                <a:cs typeface="Trebuchet MS"/>
                <a:hlinkClick r:id="rId8"/>
              </a:rPr>
              <a:t>dans</a:t>
            </a:r>
            <a:r>
              <a:rPr sz="1400" u="sng" spc="-85" dirty="0">
                <a:solidFill>
                  <a:srgbClr val="EE7C00"/>
                </a:solidFill>
                <a:uFill>
                  <a:solidFill>
                    <a:srgbClr val="EE7C00"/>
                  </a:solidFill>
                </a:uFill>
                <a:latin typeface="Trebuchet MS"/>
                <a:cs typeface="Trebuchet MS"/>
                <a:hlinkClick r:id="rId8"/>
              </a:rPr>
              <a:t> </a:t>
            </a:r>
            <a:r>
              <a:rPr sz="1400" u="sng" spc="10" dirty="0">
                <a:solidFill>
                  <a:srgbClr val="EE7C00"/>
                </a:solidFill>
                <a:uFill>
                  <a:solidFill>
                    <a:srgbClr val="EE7C00"/>
                  </a:solidFill>
                </a:uFill>
                <a:latin typeface="Trebuchet MS"/>
                <a:cs typeface="Trebuchet MS"/>
                <a:hlinkClick r:id="rId8"/>
              </a:rPr>
              <a:t>le</a:t>
            </a:r>
            <a:r>
              <a:rPr sz="1400" u="sng" spc="-75" dirty="0">
                <a:solidFill>
                  <a:srgbClr val="EE7C00"/>
                </a:solidFill>
                <a:uFill>
                  <a:solidFill>
                    <a:srgbClr val="EE7C00"/>
                  </a:solidFill>
                </a:uFill>
                <a:latin typeface="Trebuchet MS"/>
                <a:cs typeface="Trebuchet MS"/>
                <a:hlinkClick r:id="rId8"/>
              </a:rPr>
              <a:t> </a:t>
            </a:r>
            <a:r>
              <a:rPr sz="1400" u="sng" spc="35" dirty="0">
                <a:solidFill>
                  <a:srgbClr val="EE7C00"/>
                </a:solidFill>
                <a:uFill>
                  <a:solidFill>
                    <a:srgbClr val="EE7C00"/>
                  </a:solidFill>
                </a:uFill>
                <a:latin typeface="Trebuchet MS"/>
                <a:cs typeface="Trebuchet MS"/>
                <a:hlinkClick r:id="rId8"/>
              </a:rPr>
              <a:t>moteur</a:t>
            </a:r>
            <a:r>
              <a:rPr sz="1400" u="sng" spc="-75" dirty="0">
                <a:solidFill>
                  <a:srgbClr val="EE7C00"/>
                </a:solidFill>
                <a:uFill>
                  <a:solidFill>
                    <a:srgbClr val="EE7C00"/>
                  </a:solidFill>
                </a:uFill>
                <a:latin typeface="Trebuchet MS"/>
                <a:cs typeface="Trebuchet MS"/>
                <a:hlinkClick r:id="rId8"/>
              </a:rPr>
              <a:t> </a:t>
            </a:r>
            <a:r>
              <a:rPr sz="1400" u="sng" spc="75" dirty="0">
                <a:solidFill>
                  <a:srgbClr val="EE7C00"/>
                </a:solidFill>
                <a:uFill>
                  <a:solidFill>
                    <a:srgbClr val="EE7C00"/>
                  </a:solidFill>
                </a:uFill>
                <a:latin typeface="Trebuchet MS"/>
                <a:cs typeface="Trebuchet MS"/>
                <a:hlinkClick r:id="rId8"/>
              </a:rPr>
              <a:t>de</a:t>
            </a:r>
            <a:r>
              <a:rPr sz="1400" u="sng" spc="-60" dirty="0">
                <a:solidFill>
                  <a:srgbClr val="EE7C00"/>
                </a:solidFill>
                <a:uFill>
                  <a:solidFill>
                    <a:srgbClr val="EE7C00"/>
                  </a:solidFill>
                </a:uFill>
                <a:latin typeface="Trebuchet MS"/>
                <a:cs typeface="Trebuchet MS"/>
                <a:hlinkClick r:id="rId8"/>
              </a:rPr>
              <a:t> </a:t>
            </a:r>
            <a:r>
              <a:rPr sz="1400" u="sng" spc="35" dirty="0">
                <a:solidFill>
                  <a:srgbClr val="EE7C00"/>
                </a:solidFill>
                <a:uFill>
                  <a:solidFill>
                    <a:srgbClr val="EE7C00"/>
                  </a:solidFill>
                </a:uFill>
                <a:latin typeface="Trebuchet MS"/>
                <a:cs typeface="Trebuchet MS"/>
                <a:hlinkClick r:id="rId8"/>
              </a:rPr>
              <a:t>recherche</a:t>
            </a:r>
            <a:r>
              <a:rPr sz="1400" u="sng" spc="-90" dirty="0">
                <a:solidFill>
                  <a:srgbClr val="EE7C00"/>
                </a:solidFill>
                <a:uFill>
                  <a:solidFill>
                    <a:srgbClr val="EE7C00"/>
                  </a:solidFill>
                </a:uFill>
                <a:latin typeface="Trebuchet MS"/>
                <a:cs typeface="Trebuchet MS"/>
                <a:hlinkClick r:id="rId8"/>
              </a:rPr>
              <a:t> </a:t>
            </a:r>
            <a:r>
              <a:rPr sz="1400" u="sng" spc="80" dirty="0">
                <a:solidFill>
                  <a:srgbClr val="EE7C00"/>
                </a:solidFill>
                <a:uFill>
                  <a:solidFill>
                    <a:srgbClr val="EE7C00"/>
                  </a:solidFill>
                </a:uFill>
                <a:latin typeface="Trebuchet MS"/>
                <a:cs typeface="Trebuchet MS"/>
                <a:hlinkClick r:id="rId8"/>
              </a:rPr>
              <a:t>du</a:t>
            </a:r>
            <a:r>
              <a:rPr sz="1400" u="sng" spc="-70" dirty="0">
                <a:solidFill>
                  <a:srgbClr val="EE7C00"/>
                </a:solidFill>
                <a:uFill>
                  <a:solidFill>
                    <a:srgbClr val="EE7C00"/>
                  </a:solidFill>
                </a:uFill>
                <a:latin typeface="Trebuchet MS"/>
                <a:cs typeface="Trebuchet MS"/>
                <a:hlinkClick r:id="rId8"/>
              </a:rPr>
              <a:t> </a:t>
            </a:r>
            <a:r>
              <a:rPr sz="1400" u="sng" spc="-15" dirty="0">
                <a:solidFill>
                  <a:srgbClr val="EE7C00"/>
                </a:solidFill>
                <a:uFill>
                  <a:solidFill>
                    <a:srgbClr val="EE7C00"/>
                  </a:solidFill>
                </a:uFill>
                <a:latin typeface="Trebuchet MS"/>
                <a:cs typeface="Trebuchet MS"/>
                <a:hlinkClick r:id="rId8"/>
              </a:rPr>
              <a:t>wiki</a:t>
            </a:r>
            <a:r>
              <a:rPr sz="1400" u="sng" spc="-85" dirty="0">
                <a:solidFill>
                  <a:srgbClr val="EE7C00"/>
                </a:solidFill>
                <a:uFill>
                  <a:solidFill>
                    <a:srgbClr val="EE7C00"/>
                  </a:solidFill>
                </a:uFill>
                <a:latin typeface="Trebuchet MS"/>
                <a:cs typeface="Trebuchet MS"/>
                <a:hlinkClick r:id="rId8"/>
              </a:rPr>
              <a:t> </a:t>
            </a:r>
            <a:r>
              <a:rPr sz="1400" u="sng" spc="105" dirty="0">
                <a:solidFill>
                  <a:srgbClr val="EE7C00"/>
                </a:solidFill>
                <a:uFill>
                  <a:solidFill>
                    <a:srgbClr val="EE7C00"/>
                  </a:solidFill>
                </a:uFill>
                <a:latin typeface="Trebuchet MS"/>
                <a:cs typeface="Trebuchet MS"/>
                <a:hlinkClick r:id="rId8"/>
              </a:rPr>
              <a:t>HOPE</a:t>
            </a:r>
            <a:r>
              <a:rPr sz="1400" u="sng" spc="-70" dirty="0">
                <a:solidFill>
                  <a:srgbClr val="EE7C00"/>
                </a:solidFill>
                <a:uFill>
                  <a:solidFill>
                    <a:srgbClr val="EE7C00"/>
                  </a:solidFill>
                </a:uFill>
                <a:latin typeface="Trebuchet MS"/>
                <a:cs typeface="Trebuchet MS"/>
                <a:hlinkClick r:id="rId8"/>
              </a:rPr>
              <a:t> </a:t>
            </a:r>
            <a:r>
              <a:rPr sz="1400" u="sng" spc="10" dirty="0">
                <a:solidFill>
                  <a:srgbClr val="EE7C00"/>
                </a:solidFill>
                <a:uFill>
                  <a:solidFill>
                    <a:srgbClr val="EE7C00"/>
                  </a:solidFill>
                </a:uFill>
                <a:latin typeface="Trebuchet MS"/>
                <a:cs typeface="Trebuchet MS"/>
                <a:hlinkClick r:id="rId8"/>
              </a:rPr>
              <a:t>Etudiant</a:t>
            </a:r>
            <a:endParaRPr sz="1400" dirty="0">
              <a:latin typeface="Trebuchet MS"/>
              <a:cs typeface="Trebuchet MS"/>
            </a:endParaRPr>
          </a:p>
        </p:txBody>
      </p:sp>
      <p:sp>
        <p:nvSpPr>
          <p:cNvPr id="7" name="object 7"/>
          <p:cNvSpPr txBox="1">
            <a:spLocks noGrp="1"/>
          </p:cNvSpPr>
          <p:nvPr>
            <p:ph type="sldNum" sz="quarter" idx="7"/>
          </p:nvPr>
        </p:nvSpPr>
        <p:spPr>
          <a:xfrm>
            <a:off x="11065764" y="6585610"/>
            <a:ext cx="236220" cy="204470"/>
          </a:xfrm>
          <a:prstGeom prst="rect">
            <a:avLst/>
          </a:prstGeom>
        </p:spPr>
        <p:txBody>
          <a:bodyPr vert="horz" wrap="square" lIns="0" tIns="0" rIns="0" bIns="0" rtlCol="0">
            <a:spAutoFit/>
          </a:bodyPr>
          <a:lstStyle>
            <a:defPPr>
              <a:defRPr lang="fr-FR"/>
            </a:defPPr>
            <a:lvl1pPr marL="0" algn="l" defTabSz="914400" rtl="0" eaLnBrk="1" latinLnBrk="0" hangingPunct="1">
              <a:defRPr sz="1200" b="0" i="0" kern="1200">
                <a:solidFill>
                  <a:srgbClr val="8F9290"/>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25"/>
              </a:spcBef>
            </a:pPr>
            <a:fld id="{81D60167-4931-47E6-BA6A-407CBD079E47}" type="slidenum">
              <a:rPr lang="fr-FR" spc="-10" smtClean="0"/>
              <a:pPr marL="38100">
                <a:spcBef>
                  <a:spcPts val="25"/>
                </a:spcBef>
              </a:pPr>
              <a:t>15</a:t>
            </a:fld>
            <a:endParaRPr spc="-10" dirty="0"/>
          </a:p>
        </p:txBody>
      </p:sp>
      <p:sp>
        <p:nvSpPr>
          <p:cNvPr id="8" name="object 8"/>
          <p:cNvSpPr txBox="1">
            <a:spLocks noGrp="1"/>
          </p:cNvSpPr>
          <p:nvPr>
            <p:ph type="ftr" sz="quarter" idx="5"/>
          </p:nvPr>
        </p:nvSpPr>
        <p:spPr>
          <a:xfrm>
            <a:off x="5954648" y="6713834"/>
            <a:ext cx="281304" cy="111125"/>
          </a:xfrm>
          <a:prstGeom prst="rect">
            <a:avLst/>
          </a:prstGeom>
        </p:spPr>
        <p:txBody>
          <a:bodyPr vert="horz" wrap="square" lIns="0" tIns="0" rIns="0" bIns="0" rtlCol="0">
            <a:spAutoFit/>
          </a:bodyPr>
          <a:lstStyle>
            <a:defPPr>
              <a:defRPr lang="fr-FR"/>
            </a:defPPr>
            <a:lvl1pPr marL="0" algn="l" defTabSz="914400" rtl="0" eaLnBrk="1" latinLnBrk="0" hangingPunct="1">
              <a:defRPr sz="600" b="0" i="0" kern="1200">
                <a:solidFill>
                  <a:srgbClr val="616369"/>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fr-FR"/>
              <a:t>Inter</a:t>
            </a:r>
            <a:r>
              <a:rPr lang="fr-FR" spc="-5"/>
              <a:t>nal</a:t>
            </a:r>
            <a:endParaRP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291" y="1070408"/>
            <a:ext cx="9552709" cy="2387600"/>
          </a:xfrm>
        </p:spPr>
        <p:txBody>
          <a:bodyPr/>
          <a:lstStyle/>
          <a:p>
            <a:r>
              <a:rPr lang="fr-FR" dirty="0"/>
              <a:t>Les étudiants en action</a:t>
            </a:r>
          </a:p>
        </p:txBody>
      </p:sp>
      <p:sp>
        <p:nvSpPr>
          <p:cNvPr id="5" name="Sous-titre 4"/>
          <p:cNvSpPr>
            <a:spLocks noGrp="1"/>
          </p:cNvSpPr>
          <p:nvPr>
            <p:ph type="subTitle" idx="1"/>
          </p:nvPr>
        </p:nvSpPr>
        <p:spPr/>
        <p:txBody>
          <a:bodyPr/>
          <a:lstStyle/>
          <a:p>
            <a:r>
              <a:rPr lang="fr-FR" dirty="0"/>
              <a:t>C.1 Avec leur université/école</a:t>
            </a:r>
          </a:p>
          <a:p>
            <a:pPr lvl="6" algn="l"/>
            <a:r>
              <a:rPr lang="fr-FR" sz="1800" b="1" dirty="0">
                <a:solidFill>
                  <a:schemeClr val="bg2"/>
                </a:solidFill>
              </a:rPr>
              <a:t>C.1.1 Projets étudiants encadrés</a:t>
            </a:r>
          </a:p>
          <a:p>
            <a:pPr lvl="6" algn="l"/>
            <a:r>
              <a:rPr lang="fr-FR" sz="1800" b="1" dirty="0">
                <a:solidFill>
                  <a:schemeClr val="bg2"/>
                </a:solidFill>
              </a:rPr>
              <a:t>C1.2 Zoom su l’Action de l’Atelier 21</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16</a:t>
            </a:fld>
            <a:endParaRPr lang="fr-FR"/>
          </a:p>
        </p:txBody>
      </p:sp>
    </p:spTree>
    <p:extLst>
      <p:ext uri="{BB962C8B-B14F-4D97-AF65-F5344CB8AC3E}">
        <p14:creationId xmlns:p14="http://schemas.microsoft.com/office/powerpoint/2010/main" val="187382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a:hlinkClick r:id="rId3"/>
          </p:cNvPr>
          <p:cNvSpPr/>
          <p:nvPr/>
        </p:nvSpPr>
        <p:spPr>
          <a:xfrm>
            <a:off x="5641493" y="1211033"/>
            <a:ext cx="3684000" cy="2656200"/>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4">
            <a:hlinkClick r:id="rId4"/>
          </p:cNvPr>
          <p:cNvSpPr/>
          <p:nvPr/>
        </p:nvSpPr>
        <p:spPr>
          <a:xfrm>
            <a:off x="1762563" y="1234133"/>
            <a:ext cx="3684000" cy="2633100"/>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9" name="Google Shape;319;p4"/>
          <p:cNvSpPr txBox="1"/>
          <p:nvPr/>
        </p:nvSpPr>
        <p:spPr>
          <a:xfrm>
            <a:off x="1982484" y="241602"/>
            <a:ext cx="10269681" cy="480091"/>
          </a:xfrm>
          <a:prstGeom prst="rect">
            <a:avLst/>
          </a:prstGeom>
          <a:noFill/>
          <a:ln>
            <a:noFill/>
          </a:ln>
        </p:spPr>
        <p:txBody>
          <a:bodyPr spcFirstLastPara="1" wrap="square" lIns="91425" tIns="45700" rIns="91425" bIns="45700" anchor="t" anchorCtr="0">
            <a:spAutoFit/>
          </a:bodyPr>
          <a:lstStyle/>
          <a:p>
            <a:pPr marL="0" marR="0" lvl="0" indent="0">
              <a:lnSpc>
                <a:spcPct val="90000"/>
              </a:lnSpc>
              <a:spcBef>
                <a:spcPct val="0"/>
              </a:spcBef>
              <a:spcAft>
                <a:spcPts val="0"/>
              </a:spcAft>
              <a:buClr>
                <a:srgbClr val="595959"/>
              </a:buClr>
              <a:buSzPts val="3600"/>
            </a:pPr>
            <a:r>
              <a:rPr lang="fr-FR" sz="2800" dirty="0">
                <a:solidFill>
                  <a:schemeClr val="accent2"/>
                </a:solidFill>
                <a:latin typeface="+mj-lt"/>
                <a:ea typeface="+mj-ea"/>
                <a:cs typeface="+mj-cs"/>
                <a:sym typeface="Arial"/>
              </a:rPr>
              <a:t>C.1.1 Des projets étudiants encadrés par les enseignants</a:t>
            </a:r>
            <a:endParaRPr sz="2800" dirty="0">
              <a:solidFill>
                <a:schemeClr val="accent2"/>
              </a:solidFill>
              <a:latin typeface="+mj-lt"/>
              <a:ea typeface="+mj-ea"/>
              <a:cs typeface="+mj-cs"/>
              <a:sym typeface="Arial"/>
            </a:endParaRPr>
          </a:p>
        </p:txBody>
      </p:sp>
      <p:cxnSp>
        <p:nvCxnSpPr>
          <p:cNvPr id="320" name="Google Shape;320;p4"/>
          <p:cNvCxnSpPr/>
          <p:nvPr/>
        </p:nvCxnSpPr>
        <p:spPr>
          <a:xfrm>
            <a:off x="1935671" y="855908"/>
            <a:ext cx="8791461" cy="0"/>
          </a:xfrm>
          <a:prstGeom prst="straightConnector1">
            <a:avLst/>
          </a:prstGeom>
          <a:noFill/>
          <a:ln w="38100" cap="flat" cmpd="sng">
            <a:solidFill>
              <a:srgbClr val="0B97A9"/>
            </a:solidFill>
            <a:prstDash val="solid"/>
            <a:miter lim="800000"/>
            <a:headEnd type="none" w="sm" len="sm"/>
            <a:tailEnd type="none" w="sm" len="sm"/>
          </a:ln>
        </p:spPr>
      </p:cxnSp>
      <p:sp>
        <p:nvSpPr>
          <p:cNvPr id="321" name="Google Shape;321;p4">
            <a:hlinkClick r:id="rId5"/>
          </p:cNvPr>
          <p:cNvSpPr/>
          <p:nvPr/>
        </p:nvSpPr>
        <p:spPr>
          <a:xfrm>
            <a:off x="2747152" y="4110302"/>
            <a:ext cx="4204366" cy="2633100"/>
          </a:xfrm>
          <a:prstGeom prst="roundRect">
            <a:avLst>
              <a:gd name="adj" fmla="val 7117"/>
            </a:avLst>
          </a:prstGeom>
          <a:solidFill>
            <a:schemeClr val="lt1"/>
          </a:solid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endParaRPr sz="2000" b="1" i="0" u="none" strike="noStrike" cap="none">
              <a:solidFill>
                <a:srgbClr val="606060"/>
              </a:solidFill>
              <a:latin typeface="Calibri"/>
              <a:ea typeface="Calibri"/>
              <a:cs typeface="Calibri"/>
              <a:sym typeface="Calibri"/>
            </a:endParaRPr>
          </a:p>
        </p:txBody>
      </p:sp>
      <p:sp>
        <p:nvSpPr>
          <p:cNvPr id="322" name="Google Shape;322;p4">
            <a:hlinkClick r:id="rId6"/>
          </p:cNvPr>
          <p:cNvSpPr/>
          <p:nvPr/>
        </p:nvSpPr>
        <p:spPr>
          <a:xfrm>
            <a:off x="7160766" y="4110303"/>
            <a:ext cx="4382100" cy="2633100"/>
          </a:xfrm>
          <a:prstGeom prst="roundRect">
            <a:avLst>
              <a:gd name="adj" fmla="val 7551"/>
            </a:avLst>
          </a:prstGeom>
          <a:solidFill>
            <a:schemeClr val="lt1"/>
          </a:solid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endParaRPr sz="2000" b="1" i="0" u="none" strike="noStrike" cap="none">
              <a:solidFill>
                <a:srgbClr val="606060"/>
              </a:solidFill>
              <a:latin typeface="Calibri"/>
              <a:ea typeface="Calibri"/>
              <a:cs typeface="Calibri"/>
              <a:sym typeface="Calibri"/>
            </a:endParaRPr>
          </a:p>
        </p:txBody>
      </p:sp>
      <p:sp>
        <p:nvSpPr>
          <p:cNvPr id="323" name="Google Shape;323;p4">
            <a:hlinkClick r:id="rId5"/>
          </p:cNvPr>
          <p:cNvSpPr txBox="1"/>
          <p:nvPr/>
        </p:nvSpPr>
        <p:spPr>
          <a:xfrm>
            <a:off x="2747152" y="4176139"/>
            <a:ext cx="4204366"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2400"/>
              <a:buFont typeface="Calibri"/>
              <a:buNone/>
            </a:pPr>
            <a:r>
              <a:rPr lang="fr-FR" sz="2000" b="1" i="0" u="none" strike="noStrike" cap="none" dirty="0">
                <a:solidFill>
                  <a:srgbClr val="606060"/>
                </a:solidFill>
                <a:latin typeface="Calibri"/>
                <a:ea typeface="Calibri"/>
                <a:cs typeface="Calibri"/>
                <a:sym typeface="Calibri"/>
              </a:rPr>
              <a:t>Projet ADEME RESILITERRE</a:t>
            </a:r>
            <a:endParaRPr sz="1200" b="0" i="0" u="none" strike="noStrike" cap="none" dirty="0">
              <a:solidFill>
                <a:srgbClr val="000000"/>
              </a:solidFill>
              <a:latin typeface="Arial"/>
              <a:ea typeface="Arial"/>
              <a:cs typeface="Arial"/>
              <a:sym typeface="Arial"/>
            </a:endParaRPr>
          </a:p>
          <a:p>
            <a:pPr lvl="0" algn="ctr">
              <a:buClr>
                <a:srgbClr val="000000"/>
              </a:buClr>
              <a:buSzPts val="2000"/>
            </a:pPr>
            <a:r>
              <a:rPr lang="fr-FR" sz="1200" dirty="0"/>
              <a:t>Participation des étudiants aux travaux de recherche du projet du laboratoire LAET ENTPE Comment mesurer la vulnérabilité énergétique des ménages tant sur le volet logement que sur le volet de la mobilité?</a:t>
            </a:r>
          </a:p>
          <a:p>
            <a:pPr lvl="0" algn="ctr">
              <a:buClr>
                <a:srgbClr val="000000"/>
              </a:buClr>
              <a:buSzPts val="2000"/>
            </a:pPr>
            <a:endParaRPr lang="fr-FR" sz="1200" dirty="0"/>
          </a:p>
          <a:p>
            <a:pPr lvl="0" algn="ctr">
              <a:buClr>
                <a:srgbClr val="000000"/>
              </a:buClr>
              <a:buSzPts val="2000"/>
            </a:pPr>
            <a:r>
              <a:rPr lang="fr-FR" sz="1200" i="1" dirty="0">
                <a:sym typeface="Calibri"/>
              </a:rPr>
              <a:t>Plusieurs stages et projets sur 3 ans</a:t>
            </a:r>
            <a:endParaRPr sz="1200" i="1" dirty="0">
              <a:sym typeface="Calibri"/>
            </a:endParaRPr>
          </a:p>
        </p:txBody>
      </p:sp>
      <p:sp>
        <p:nvSpPr>
          <p:cNvPr id="326" name="Google Shape;326;p4">
            <a:hlinkClick r:id="rId6"/>
          </p:cNvPr>
          <p:cNvSpPr txBox="1"/>
          <p:nvPr/>
        </p:nvSpPr>
        <p:spPr>
          <a:xfrm>
            <a:off x="7249147" y="4186050"/>
            <a:ext cx="4167463" cy="1384954"/>
          </a:xfrm>
          <a:prstGeom prst="rect">
            <a:avLst/>
          </a:prstGeom>
          <a:noFill/>
          <a:ln>
            <a:noFill/>
          </a:ln>
        </p:spPr>
        <p:txBody>
          <a:bodyPr spcFirstLastPara="1" wrap="square" lIns="91425" tIns="45700" rIns="91425" bIns="45700" anchor="t" anchorCtr="0">
            <a:spAutoFit/>
          </a:bodyPr>
          <a:lstStyle/>
          <a:p>
            <a:pPr algn="ctr"/>
            <a:r>
              <a:rPr lang="fr-FR" sz="1400" dirty="0"/>
              <a:t>Projets Transverses Centrale Marseille :</a:t>
            </a:r>
          </a:p>
          <a:p>
            <a:pPr algn="ctr"/>
            <a:r>
              <a:rPr lang="fr-FR" sz="1400" dirty="0"/>
              <a:t> la précarité énergétique</a:t>
            </a:r>
          </a:p>
          <a:p>
            <a:pPr algn="ctr"/>
            <a:r>
              <a:rPr lang="fr-FR" sz="1400" dirty="0"/>
              <a:t>8 propositions innovantes</a:t>
            </a:r>
          </a:p>
          <a:p>
            <a:pPr algn="ctr"/>
            <a:endParaRPr lang="fr-FR" sz="1400" dirty="0"/>
          </a:p>
          <a:p>
            <a:pPr algn="ctr"/>
            <a:r>
              <a:rPr lang="fr-FR" sz="1400" i="1" dirty="0"/>
              <a:t>Parcours Projet Innovation </a:t>
            </a:r>
          </a:p>
          <a:p>
            <a:pPr algn="ctr"/>
            <a:r>
              <a:rPr lang="fr-FR" sz="1400" i="1" dirty="0"/>
              <a:t>(9 mois)</a:t>
            </a:r>
          </a:p>
        </p:txBody>
      </p:sp>
      <p:grpSp>
        <p:nvGrpSpPr>
          <p:cNvPr id="34" name="Groupe 33"/>
          <p:cNvGrpSpPr/>
          <p:nvPr/>
        </p:nvGrpSpPr>
        <p:grpSpPr>
          <a:xfrm>
            <a:off x="9520423" y="1098979"/>
            <a:ext cx="2610130" cy="1104979"/>
            <a:chOff x="8618220" y="118268"/>
            <a:chExt cx="3149486" cy="1310482"/>
          </a:xfrm>
        </p:grpSpPr>
        <p:sp>
          <p:nvSpPr>
            <p:cNvPr id="35" name="Rectangle 34"/>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p:cNvGrpSpPr/>
            <p:nvPr/>
          </p:nvGrpSpPr>
          <p:grpSpPr>
            <a:xfrm>
              <a:off x="8804450" y="118268"/>
              <a:ext cx="2963256" cy="1225668"/>
              <a:chOff x="8804450" y="118268"/>
              <a:chExt cx="2963256" cy="1225668"/>
            </a:xfrm>
          </p:grpSpPr>
          <p:sp>
            <p:nvSpPr>
              <p:cNvPr id="37" name="ZoneTexte 36"/>
              <p:cNvSpPr txBox="1"/>
              <p:nvPr/>
            </p:nvSpPr>
            <p:spPr>
              <a:xfrm>
                <a:off x="9512878" y="248421"/>
                <a:ext cx="2254828" cy="711782"/>
              </a:xfrm>
              <a:prstGeom prst="rect">
                <a:avLst/>
              </a:prstGeom>
              <a:noFill/>
              <a:ln>
                <a:noFill/>
              </a:ln>
            </p:spPr>
            <p:txBody>
              <a:bodyPr wrap="square" rtlCol="0">
                <a:spAutoFit/>
              </a:bodyPr>
              <a:lstStyle/>
              <a:p>
                <a:pPr algn="ctr"/>
                <a:r>
                  <a:rPr lang="fr-FR" sz="1100" dirty="0"/>
                  <a:t>Images et cadres actifs</a:t>
                </a:r>
              </a:p>
              <a:p>
                <a:pPr algn="ctr"/>
                <a:r>
                  <a:rPr lang="fr-FR" sz="1100" dirty="0"/>
                  <a:t>Clique sur les images pour accéder à la ressource</a:t>
                </a:r>
              </a:p>
            </p:txBody>
          </p:sp>
          <p:pic>
            <p:nvPicPr>
              <p:cNvPr id="38" name="Imag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1738" y="889439"/>
                <a:ext cx="454497" cy="454497"/>
              </a:xfrm>
              <a:prstGeom prst="rect">
                <a:avLst/>
              </a:prstGeom>
              <a:ln>
                <a:noFill/>
              </a:ln>
            </p:spPr>
          </p:pic>
        </p:grpSp>
      </p:grpSp>
      <p:pic>
        <p:nvPicPr>
          <p:cNvPr id="3" name="Image 2">
            <a:hlinkClick r:id="rId9"/>
          </p:cNvPr>
          <p:cNvPicPr>
            <a:picLocks noChangeAspect="1"/>
          </p:cNvPicPr>
          <p:nvPr/>
        </p:nvPicPr>
        <p:blipFill>
          <a:blip r:embed="rId10">
            <a:clrChange>
              <a:clrFrom>
                <a:srgbClr val="FFFFFF"/>
              </a:clrFrom>
              <a:clrTo>
                <a:srgbClr val="FFFFFF">
                  <a:alpha val="0"/>
                </a:srgbClr>
              </a:clrTo>
            </a:clrChange>
          </a:blip>
          <a:stretch>
            <a:fillRect/>
          </a:stretch>
        </p:blipFill>
        <p:spPr>
          <a:xfrm>
            <a:off x="1768" y="3633797"/>
            <a:ext cx="2435346" cy="1937207"/>
          </a:xfrm>
          <a:prstGeom prst="rect">
            <a:avLst/>
          </a:prstGeom>
        </p:spPr>
      </p:pic>
      <p:sp>
        <p:nvSpPr>
          <p:cNvPr id="4" name="ZoneTexte 3">
            <a:hlinkClick r:id="rId4"/>
          </p:cNvPr>
          <p:cNvSpPr txBox="1"/>
          <p:nvPr/>
        </p:nvSpPr>
        <p:spPr>
          <a:xfrm>
            <a:off x="2040818" y="3184097"/>
            <a:ext cx="3044536" cy="677108"/>
          </a:xfrm>
          <a:prstGeom prst="rect">
            <a:avLst/>
          </a:prstGeom>
          <a:noFill/>
        </p:spPr>
        <p:txBody>
          <a:bodyPr wrap="square" rtlCol="0">
            <a:spAutoFit/>
          </a:bodyPr>
          <a:lstStyle/>
          <a:p>
            <a:pPr algn="ctr"/>
            <a:r>
              <a:rPr lang="fr-FR" b="1" dirty="0">
                <a:solidFill>
                  <a:srgbClr val="FFC000"/>
                </a:solidFill>
              </a:rPr>
              <a:t>CBH </a:t>
            </a:r>
            <a:r>
              <a:rPr lang="fr-FR" b="1" dirty="0" err="1">
                <a:solidFill>
                  <a:srgbClr val="FFC000"/>
                </a:solidFill>
              </a:rPr>
              <a:t>Graduate</a:t>
            </a:r>
            <a:r>
              <a:rPr lang="fr-FR" b="1" dirty="0">
                <a:solidFill>
                  <a:srgbClr val="FFC000"/>
                </a:solidFill>
              </a:rPr>
              <a:t> </a:t>
            </a:r>
            <a:r>
              <a:rPr lang="fr-FR" b="1" dirty="0" err="1">
                <a:solidFill>
                  <a:srgbClr val="FFC000"/>
                </a:solidFill>
              </a:rPr>
              <a:t>School</a:t>
            </a:r>
            <a:endParaRPr lang="fr-FR" b="1" dirty="0">
              <a:solidFill>
                <a:srgbClr val="FFC000"/>
              </a:solidFill>
            </a:endParaRPr>
          </a:p>
          <a:p>
            <a:pPr algn="ctr"/>
            <a:r>
              <a:rPr lang="fr-FR" sz="2000" b="1" dirty="0">
                <a:solidFill>
                  <a:srgbClr val="FFC000"/>
                </a:solidFill>
              </a:rPr>
              <a:t>GRENOBLE</a:t>
            </a:r>
          </a:p>
        </p:txBody>
      </p:sp>
      <p:sp>
        <p:nvSpPr>
          <p:cNvPr id="40" name="ZoneTexte 39">
            <a:hlinkClick r:id="rId5"/>
          </p:cNvPr>
          <p:cNvSpPr txBox="1"/>
          <p:nvPr/>
        </p:nvSpPr>
        <p:spPr>
          <a:xfrm>
            <a:off x="3105433" y="5617346"/>
            <a:ext cx="3721393" cy="1015663"/>
          </a:xfrm>
          <a:prstGeom prst="rect">
            <a:avLst/>
          </a:prstGeom>
          <a:noFill/>
        </p:spPr>
        <p:txBody>
          <a:bodyPr wrap="square" rtlCol="0">
            <a:spAutoFit/>
          </a:bodyPr>
          <a:lstStyle/>
          <a:p>
            <a:pPr algn="ctr"/>
            <a:r>
              <a:rPr lang="fr-FR" sz="2000" b="1" dirty="0">
                <a:solidFill>
                  <a:srgbClr val="00B050"/>
                </a:solidFill>
              </a:rPr>
              <a:t>Saint Etienne </a:t>
            </a:r>
            <a:r>
              <a:rPr lang="fr-FR" sz="1400" dirty="0">
                <a:solidFill>
                  <a:srgbClr val="00B050"/>
                </a:solidFill>
              </a:rPr>
              <a:t>(EMSE)</a:t>
            </a:r>
          </a:p>
          <a:p>
            <a:pPr algn="ctr"/>
            <a:r>
              <a:rPr lang="fr-FR" sz="2000" b="1" dirty="0" err="1">
                <a:solidFill>
                  <a:srgbClr val="00B050"/>
                </a:solidFill>
              </a:rPr>
              <a:t>Clermond</a:t>
            </a:r>
            <a:r>
              <a:rPr lang="fr-FR" sz="2000" b="1" dirty="0">
                <a:solidFill>
                  <a:srgbClr val="00B050"/>
                </a:solidFill>
              </a:rPr>
              <a:t> Ferrand </a:t>
            </a:r>
            <a:r>
              <a:rPr lang="fr-FR" sz="1400" dirty="0">
                <a:solidFill>
                  <a:srgbClr val="00B050"/>
                </a:solidFill>
              </a:rPr>
              <a:t>(</a:t>
            </a:r>
            <a:r>
              <a:rPr lang="fr-FR" sz="1400" dirty="0" err="1">
                <a:solidFill>
                  <a:srgbClr val="00B050"/>
                </a:solidFill>
              </a:rPr>
              <a:t>VetAgro</a:t>
            </a:r>
            <a:r>
              <a:rPr lang="fr-FR" sz="1400" dirty="0">
                <a:solidFill>
                  <a:srgbClr val="00B050"/>
                </a:solidFill>
              </a:rPr>
              <a:t> Sup)</a:t>
            </a:r>
          </a:p>
          <a:p>
            <a:pPr algn="ctr"/>
            <a:r>
              <a:rPr lang="fr-FR" sz="2000" b="1" dirty="0">
                <a:solidFill>
                  <a:srgbClr val="00B050"/>
                </a:solidFill>
              </a:rPr>
              <a:t>Lyon </a:t>
            </a:r>
            <a:r>
              <a:rPr lang="fr-FR" sz="1400" dirty="0">
                <a:solidFill>
                  <a:srgbClr val="00B050"/>
                </a:solidFill>
              </a:rPr>
              <a:t>(ENTPE)</a:t>
            </a:r>
          </a:p>
        </p:txBody>
      </p:sp>
      <p:sp>
        <p:nvSpPr>
          <p:cNvPr id="41" name="ZoneTexte 40">
            <a:hlinkClick r:id="rId3"/>
          </p:cNvPr>
          <p:cNvSpPr txBox="1"/>
          <p:nvPr/>
        </p:nvSpPr>
        <p:spPr>
          <a:xfrm>
            <a:off x="5950452" y="3179981"/>
            <a:ext cx="3044536" cy="707886"/>
          </a:xfrm>
          <a:prstGeom prst="rect">
            <a:avLst/>
          </a:prstGeom>
          <a:noFill/>
        </p:spPr>
        <p:txBody>
          <a:bodyPr wrap="square" rtlCol="0">
            <a:spAutoFit/>
          </a:bodyPr>
          <a:lstStyle/>
          <a:p>
            <a:pPr algn="ctr"/>
            <a:r>
              <a:rPr lang="fr-FR" sz="2000" b="1" dirty="0">
                <a:solidFill>
                  <a:srgbClr val="FFC000"/>
                </a:solidFill>
              </a:rPr>
              <a:t>Sciences Po (VTS)</a:t>
            </a:r>
          </a:p>
          <a:p>
            <a:pPr algn="ctr"/>
            <a:r>
              <a:rPr lang="fr-FR" sz="2000" b="1" dirty="0">
                <a:solidFill>
                  <a:srgbClr val="FFC000"/>
                </a:solidFill>
              </a:rPr>
              <a:t>GRENOBLE</a:t>
            </a:r>
          </a:p>
        </p:txBody>
      </p:sp>
      <p:sp>
        <p:nvSpPr>
          <p:cNvPr id="42" name="ZoneTexte 41">
            <a:hlinkClick r:id="rId6"/>
          </p:cNvPr>
          <p:cNvSpPr txBox="1"/>
          <p:nvPr/>
        </p:nvSpPr>
        <p:spPr>
          <a:xfrm>
            <a:off x="7829548" y="5856815"/>
            <a:ext cx="3044536" cy="707886"/>
          </a:xfrm>
          <a:prstGeom prst="rect">
            <a:avLst/>
          </a:prstGeom>
          <a:noFill/>
        </p:spPr>
        <p:txBody>
          <a:bodyPr wrap="square" rtlCol="0">
            <a:spAutoFit/>
          </a:bodyPr>
          <a:lstStyle/>
          <a:p>
            <a:pPr algn="ctr"/>
            <a:r>
              <a:rPr lang="fr-FR" sz="2000" b="1" dirty="0">
                <a:solidFill>
                  <a:srgbClr val="9147C9"/>
                </a:solidFill>
              </a:rPr>
              <a:t>Centrale Marseille</a:t>
            </a:r>
          </a:p>
          <a:p>
            <a:pPr algn="ctr"/>
            <a:r>
              <a:rPr lang="fr-FR" sz="2000" b="1" dirty="0">
                <a:solidFill>
                  <a:srgbClr val="9147C9"/>
                </a:solidFill>
              </a:rPr>
              <a:t>Marseille</a:t>
            </a:r>
          </a:p>
        </p:txBody>
      </p:sp>
      <p:sp>
        <p:nvSpPr>
          <p:cNvPr id="5" name="Rectangle 4">
            <a:hlinkClick r:id="rId4"/>
          </p:cNvPr>
          <p:cNvSpPr/>
          <p:nvPr/>
        </p:nvSpPr>
        <p:spPr>
          <a:xfrm>
            <a:off x="2149874" y="1299675"/>
            <a:ext cx="3005627" cy="1600438"/>
          </a:xfrm>
          <a:prstGeom prst="rect">
            <a:avLst/>
          </a:prstGeom>
        </p:spPr>
        <p:txBody>
          <a:bodyPr wrap="square">
            <a:spAutoFit/>
          </a:bodyPr>
          <a:lstStyle/>
          <a:p>
            <a:pPr algn="ctr"/>
            <a:r>
              <a:rPr lang="fr-FR" sz="1400" dirty="0"/>
              <a:t>Comment prévenir des situations de précarité énergétique chez les étudiants internationaux qui arrivent sur le campus grenoblois pour la première fois ? </a:t>
            </a:r>
          </a:p>
          <a:p>
            <a:pPr algn="ctr"/>
            <a:endParaRPr lang="fr-FR" sz="1400" dirty="0"/>
          </a:p>
          <a:p>
            <a:pPr algn="ctr"/>
            <a:r>
              <a:rPr lang="fr-FR" sz="1400" i="1" dirty="0"/>
              <a:t>Défi créatif (en anglais)</a:t>
            </a:r>
          </a:p>
        </p:txBody>
      </p:sp>
      <p:sp>
        <p:nvSpPr>
          <p:cNvPr id="6" name="ZoneTexte 5"/>
          <p:cNvSpPr txBox="1"/>
          <p:nvPr/>
        </p:nvSpPr>
        <p:spPr>
          <a:xfrm>
            <a:off x="494644" y="2071029"/>
            <a:ext cx="1170454" cy="523220"/>
          </a:xfrm>
          <a:prstGeom prst="rect">
            <a:avLst/>
          </a:prstGeom>
          <a:noFill/>
        </p:spPr>
        <p:txBody>
          <a:bodyPr wrap="square" rtlCol="0">
            <a:spAutoFit/>
          </a:bodyPr>
          <a:lstStyle/>
          <a:p>
            <a:r>
              <a:rPr lang="fr-FR" sz="1400" dirty="0"/>
              <a:t>Quelques exemples</a:t>
            </a:r>
          </a:p>
        </p:txBody>
      </p:sp>
      <p:sp>
        <p:nvSpPr>
          <p:cNvPr id="44" name="Rectangle 43">
            <a:hlinkClick r:id="rId3"/>
          </p:cNvPr>
          <p:cNvSpPr/>
          <p:nvPr/>
        </p:nvSpPr>
        <p:spPr>
          <a:xfrm>
            <a:off x="5896947" y="1293649"/>
            <a:ext cx="3005627" cy="1384995"/>
          </a:xfrm>
          <a:prstGeom prst="rect">
            <a:avLst/>
          </a:prstGeom>
        </p:spPr>
        <p:txBody>
          <a:bodyPr wrap="square">
            <a:spAutoFit/>
          </a:bodyPr>
          <a:lstStyle/>
          <a:p>
            <a:pPr algn="ctr"/>
            <a:r>
              <a:rPr lang="fr-FR" sz="1400" dirty="0"/>
              <a:t>La précarité énergétique étudiante </a:t>
            </a:r>
          </a:p>
          <a:p>
            <a:pPr algn="ctr"/>
            <a:endParaRPr lang="fr-FR" sz="1400" dirty="0"/>
          </a:p>
          <a:p>
            <a:pPr algn="ctr"/>
            <a:r>
              <a:rPr lang="fr-FR" sz="1400" dirty="0"/>
              <a:t> Analyses des Politiques Publiques et Recommandations</a:t>
            </a:r>
          </a:p>
          <a:p>
            <a:pPr algn="ctr"/>
            <a:endParaRPr lang="fr-FR" sz="1400" dirty="0"/>
          </a:p>
          <a:p>
            <a:pPr algn="ctr"/>
            <a:r>
              <a:rPr lang="fr-FR" sz="1400" i="1" dirty="0"/>
              <a:t>Projet Tuteuré (3mois)</a:t>
            </a:r>
          </a:p>
        </p:txBody>
      </p:sp>
      <p:sp>
        <p:nvSpPr>
          <p:cNvPr id="7" name="ZoneTexte 6">
            <a:hlinkClick r:id="rId9"/>
          </p:cNvPr>
          <p:cNvSpPr txBox="1"/>
          <p:nvPr/>
        </p:nvSpPr>
        <p:spPr>
          <a:xfrm>
            <a:off x="643191" y="5571004"/>
            <a:ext cx="1580463" cy="738664"/>
          </a:xfrm>
          <a:prstGeom prst="rect">
            <a:avLst/>
          </a:prstGeom>
          <a:noFill/>
        </p:spPr>
        <p:txBody>
          <a:bodyPr wrap="square" rtlCol="0">
            <a:spAutoFit/>
          </a:bodyPr>
          <a:lstStyle/>
          <a:p>
            <a:pPr algn="ctr"/>
            <a:r>
              <a:rPr lang="fr-FR" sz="1400" dirty="0"/>
              <a:t>Tous les projets sur le wiki HOPE Etudiant</a:t>
            </a:r>
          </a:p>
        </p:txBody>
      </p:sp>
      <p:pic>
        <p:nvPicPr>
          <p:cNvPr id="45" name="Imag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4153" y="6069256"/>
            <a:ext cx="376663" cy="383225"/>
          </a:xfrm>
          <a:prstGeom prst="rect">
            <a:avLst/>
          </a:prstGeom>
          <a:ln>
            <a:noFill/>
          </a:ln>
        </p:spPr>
      </p:pic>
    </p:spTree>
    <p:extLst>
      <p:ext uri="{BB962C8B-B14F-4D97-AF65-F5344CB8AC3E}">
        <p14:creationId xmlns:p14="http://schemas.microsoft.com/office/powerpoint/2010/main" val="161694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43358" y="240085"/>
            <a:ext cx="8884920" cy="913765"/>
          </a:xfrm>
        </p:spPr>
        <p:txBody>
          <a:bodyPr/>
          <a:lstStyle/>
          <a:p>
            <a:r>
              <a:rPr lang="fr-FR" dirty="0"/>
              <a:t>C.1.2 Zoom sur l’action de l’Atelier 21</a:t>
            </a:r>
          </a:p>
        </p:txBody>
      </p:sp>
      <p:sp>
        <p:nvSpPr>
          <p:cNvPr id="5" name="Espace réservé du numéro de diapositive 4"/>
          <p:cNvSpPr>
            <a:spLocks noGrp="1"/>
          </p:cNvSpPr>
          <p:nvPr>
            <p:ph type="sldNum" sz="quarter" idx="12"/>
          </p:nvPr>
        </p:nvSpPr>
        <p:spPr/>
        <p:txBody>
          <a:bodyPr/>
          <a:lstStyle/>
          <a:p>
            <a:fld id="{D3B25C73-8A36-4E7E-8454-DFF16A544B78}" type="slidenum">
              <a:rPr lang="fr-FR" smtClean="0"/>
              <a:pPr/>
              <a:t>18</a:t>
            </a:fld>
            <a:endParaRPr lang="fr-FR"/>
          </a:p>
        </p:txBody>
      </p:sp>
      <p:sp>
        <p:nvSpPr>
          <p:cNvPr id="4" name="Espace réservé du pied de page 3"/>
          <p:cNvSpPr>
            <a:spLocks noGrp="1"/>
          </p:cNvSpPr>
          <p:nvPr>
            <p:ph type="ftr" sz="quarter" idx="4294967295"/>
          </p:nvPr>
        </p:nvSpPr>
        <p:spPr>
          <a:xfrm>
            <a:off x="0" y="6502400"/>
            <a:ext cx="4114800" cy="365125"/>
          </a:xfrm>
        </p:spPr>
        <p:txBody>
          <a:bodyPr/>
          <a:lstStyle/>
          <a:p>
            <a:r>
              <a:rPr lang="fr-FR"/>
              <a:t>Chaire HOPE - Guide de l'Etudiant</a:t>
            </a:r>
          </a:p>
        </p:txBody>
      </p:sp>
      <p:pic>
        <p:nvPicPr>
          <p:cNvPr id="8" name="Image 7">
            <a:hlinkClick r:id="rId2"/>
          </p:cNvPr>
          <p:cNvPicPr>
            <a:picLocks noChangeAspect="1"/>
          </p:cNvPicPr>
          <p:nvPr/>
        </p:nvPicPr>
        <p:blipFill>
          <a:blip r:embed="rId3"/>
          <a:stretch>
            <a:fillRect/>
          </a:stretch>
        </p:blipFill>
        <p:spPr>
          <a:xfrm>
            <a:off x="1841015" y="1941294"/>
            <a:ext cx="7210425" cy="3914775"/>
          </a:xfrm>
          <a:prstGeom prst="rect">
            <a:avLst/>
          </a:prstGeom>
        </p:spPr>
      </p:pic>
      <p:grpSp>
        <p:nvGrpSpPr>
          <p:cNvPr id="9" name="Groupe 8"/>
          <p:cNvGrpSpPr/>
          <p:nvPr/>
        </p:nvGrpSpPr>
        <p:grpSpPr>
          <a:xfrm>
            <a:off x="9267825" y="1234972"/>
            <a:ext cx="2610130" cy="1104979"/>
            <a:chOff x="8618220" y="118268"/>
            <a:chExt cx="3149486" cy="1310482"/>
          </a:xfrm>
        </p:grpSpPr>
        <p:sp>
          <p:nvSpPr>
            <p:cNvPr id="10" name="Rectangle 9"/>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8804450" y="118268"/>
              <a:ext cx="2963256" cy="1225668"/>
              <a:chOff x="8804450" y="118268"/>
              <a:chExt cx="2963256" cy="1225668"/>
            </a:xfrm>
          </p:grpSpPr>
          <p:sp>
            <p:nvSpPr>
              <p:cNvPr id="12" name="ZoneTexte 11"/>
              <p:cNvSpPr txBox="1"/>
              <p:nvPr/>
            </p:nvSpPr>
            <p:spPr>
              <a:xfrm>
                <a:off x="9512878" y="248421"/>
                <a:ext cx="2254828" cy="711782"/>
              </a:xfrm>
              <a:prstGeom prst="rect">
                <a:avLst/>
              </a:prstGeom>
              <a:noFill/>
              <a:ln>
                <a:noFill/>
              </a:ln>
            </p:spPr>
            <p:txBody>
              <a:bodyPr wrap="square" rtlCol="0">
                <a:spAutoFit/>
              </a:bodyPr>
              <a:lstStyle/>
              <a:p>
                <a:pPr algn="ctr"/>
                <a:r>
                  <a:rPr lang="fr-FR" sz="1100" dirty="0"/>
                  <a:t>Images Actives</a:t>
                </a:r>
              </a:p>
              <a:p>
                <a:pPr algn="ctr"/>
                <a:r>
                  <a:rPr lang="fr-FR" sz="1100" dirty="0"/>
                  <a:t>Clique sur les images pour accéder à la ressource</a:t>
                </a: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1738" y="889439"/>
                <a:ext cx="454497" cy="454497"/>
              </a:xfrm>
              <a:prstGeom prst="rect">
                <a:avLst/>
              </a:prstGeom>
              <a:ln>
                <a:noFill/>
              </a:ln>
            </p:spPr>
          </p:pic>
        </p:grpSp>
      </p:grpSp>
      <p:sp>
        <p:nvSpPr>
          <p:cNvPr id="15" name="ZoneTexte 14"/>
          <p:cNvSpPr txBox="1"/>
          <p:nvPr/>
        </p:nvSpPr>
        <p:spPr>
          <a:xfrm>
            <a:off x="384464" y="1153850"/>
            <a:ext cx="8801100" cy="646331"/>
          </a:xfrm>
          <a:prstGeom prst="rect">
            <a:avLst/>
          </a:prstGeom>
          <a:noFill/>
        </p:spPr>
        <p:txBody>
          <a:bodyPr wrap="square" rtlCol="0">
            <a:spAutoFit/>
          </a:bodyPr>
          <a:lstStyle/>
          <a:p>
            <a:r>
              <a:rPr lang="fr-FR" dirty="0"/>
              <a:t>L’Atelier 21 est engagé depuis plusieurs années pour aider les étudiants en précarité énergétique, ils réalisent des ateliers dans les universités/école sur ce thème</a:t>
            </a:r>
          </a:p>
        </p:txBody>
      </p:sp>
    </p:spTree>
    <p:extLst>
      <p:ext uri="{BB962C8B-B14F-4D97-AF65-F5344CB8AC3E}">
        <p14:creationId xmlns:p14="http://schemas.microsoft.com/office/powerpoint/2010/main" val="182617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Les étudiants en action</a:t>
            </a:r>
          </a:p>
        </p:txBody>
      </p:sp>
      <p:sp>
        <p:nvSpPr>
          <p:cNvPr id="5" name="Sous-titre 4"/>
          <p:cNvSpPr>
            <a:spLocks noGrp="1"/>
          </p:cNvSpPr>
          <p:nvPr>
            <p:ph type="subTitle" idx="1"/>
          </p:nvPr>
        </p:nvSpPr>
        <p:spPr/>
        <p:txBody>
          <a:bodyPr/>
          <a:lstStyle/>
          <a:p>
            <a:r>
              <a:rPr lang="fr-FR" dirty="0"/>
              <a:t>C.2 Les actions bénévoles avec HOPE Etudiant</a:t>
            </a: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19</a:t>
            </a:fld>
            <a:endParaRPr lang="fr-FR"/>
          </a:p>
        </p:txBody>
      </p:sp>
    </p:spTree>
    <p:extLst>
      <p:ext uri="{BB962C8B-B14F-4D97-AF65-F5344CB8AC3E}">
        <p14:creationId xmlns:p14="http://schemas.microsoft.com/office/powerpoint/2010/main" val="388263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EBFFA-FE0E-4644-A959-7B1E74554031}"/>
              </a:ext>
            </a:extLst>
          </p:cNvPr>
          <p:cNvSpPr>
            <a:spLocks noGrp="1"/>
          </p:cNvSpPr>
          <p:nvPr>
            <p:ph type="title"/>
          </p:nvPr>
        </p:nvSpPr>
        <p:spPr/>
        <p:txBody>
          <a:bodyPr/>
          <a:lstStyle/>
          <a:p>
            <a:r>
              <a:rPr lang="fr-FR" dirty="0"/>
              <a:t>Objectif du guide</a:t>
            </a:r>
          </a:p>
        </p:txBody>
      </p:sp>
      <p:sp>
        <p:nvSpPr>
          <p:cNvPr id="3" name="Espace réservé du contenu 2"/>
          <p:cNvSpPr>
            <a:spLocks noGrp="1"/>
          </p:cNvSpPr>
          <p:nvPr>
            <p:ph idx="1"/>
          </p:nvPr>
        </p:nvSpPr>
        <p:spPr/>
        <p:txBody>
          <a:bodyPr>
            <a:normAutofit/>
          </a:bodyPr>
          <a:lstStyle/>
          <a:p>
            <a:r>
              <a:rPr lang="fr-FR" dirty="0"/>
              <a:t>L’équipe de la Chaire HOPE a sélectionné les ressources clés permettant d’appréhender le phénomène de la précarité énergétique pour les étudiants qui découvrent le sujet dans leur cours ou qui veulent s’investir à titre bénévole.</a:t>
            </a:r>
          </a:p>
          <a:p>
            <a:endParaRPr lang="fr-FR" dirty="0"/>
          </a:p>
          <a:p>
            <a:r>
              <a:rPr lang="fr-FR" dirty="0"/>
              <a:t>Parcourir l’ensemble des ressources du guide peut prendre beaucoup de temps, voilà pourquoi nous avons sélectionné </a:t>
            </a:r>
            <a:r>
              <a:rPr lang="fr-FR" dirty="0">
                <a:solidFill>
                  <a:schemeClr val="accent6"/>
                </a:solidFill>
              </a:rPr>
              <a:t>en orange </a:t>
            </a:r>
            <a:r>
              <a:rPr lang="fr-FR" dirty="0"/>
              <a:t>les ressources incontournables.</a:t>
            </a:r>
          </a:p>
          <a:p>
            <a:pPr marL="0" indent="0">
              <a:buNone/>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01B25150-6529-4599-A25A-4CD5CB90B6D1}"/>
              </a:ext>
            </a:extLst>
          </p:cNvPr>
          <p:cNvSpPr>
            <a:spLocks noGrp="1"/>
          </p:cNvSpPr>
          <p:nvPr>
            <p:ph type="sldNum" sz="quarter" idx="12"/>
          </p:nvPr>
        </p:nvSpPr>
        <p:spPr/>
        <p:txBody>
          <a:bodyPr/>
          <a:lstStyle/>
          <a:p>
            <a:fld id="{D3B25C73-8A36-4E7E-8454-DFF16A544B78}" type="slidenum">
              <a:rPr lang="fr-FR" smtClean="0"/>
              <a:pPr/>
              <a:t>2</a:t>
            </a:fld>
            <a:endParaRPr lang="fr-FR"/>
          </a:p>
        </p:txBody>
      </p:sp>
    </p:spTree>
    <p:extLst>
      <p:ext uri="{BB962C8B-B14F-4D97-AF65-F5344CB8AC3E}">
        <p14:creationId xmlns:p14="http://schemas.microsoft.com/office/powerpoint/2010/main" val="264058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
          <p:cNvSpPr/>
          <p:nvPr/>
        </p:nvSpPr>
        <p:spPr>
          <a:xfrm>
            <a:off x="8979613" y="750013"/>
            <a:ext cx="3212387" cy="54555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p1"/>
          <p:cNvSpPr txBox="1"/>
          <p:nvPr/>
        </p:nvSpPr>
        <p:spPr>
          <a:xfrm>
            <a:off x="699098" y="4739823"/>
            <a:ext cx="1095958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0" i="0" u="none" strike="noStrike" cap="none">
                <a:solidFill>
                  <a:srgbClr val="000000"/>
                </a:solidFill>
                <a:latin typeface="Arial"/>
                <a:ea typeface="Arial"/>
                <a:cs typeface="Arial"/>
                <a:sym typeface="Arial"/>
              </a:rPr>
              <a:t>Nous souhaitons que par le </a:t>
            </a:r>
            <a:r>
              <a:rPr lang="fr-FR" sz="2800" b="1" i="0" u="none" strike="noStrike" cap="none">
                <a:solidFill>
                  <a:srgbClr val="000000"/>
                </a:solidFill>
                <a:latin typeface="Arial"/>
                <a:ea typeface="Arial"/>
                <a:cs typeface="Arial"/>
                <a:sym typeface="Arial"/>
              </a:rPr>
              <a:t>rassemblement de nos énergies</a:t>
            </a:r>
            <a:r>
              <a:rPr lang="fr-FR" sz="2800" b="0" i="0" u="none" strike="noStrike" cap="none">
                <a:solidFill>
                  <a:srgbClr val="000000"/>
                </a:solidFill>
                <a:latin typeface="Arial"/>
                <a:ea typeface="Arial"/>
                <a:cs typeface="Arial"/>
                <a:sym typeface="Arial"/>
              </a:rPr>
              <a:t>, chaque être humain ait un </a:t>
            </a:r>
            <a:r>
              <a:rPr lang="fr-FR" sz="2800" b="1" i="0" u="none" strike="noStrike" cap="none">
                <a:solidFill>
                  <a:srgbClr val="000000"/>
                </a:solidFill>
                <a:latin typeface="Arial"/>
                <a:ea typeface="Arial"/>
                <a:cs typeface="Arial"/>
                <a:sym typeface="Arial"/>
              </a:rPr>
              <a:t>accès suffisant à l’ énergie </a:t>
            </a:r>
            <a:r>
              <a:rPr lang="fr-FR" sz="2800" b="0" i="0" u="none" strike="noStrike" cap="none">
                <a:solidFill>
                  <a:srgbClr val="000000"/>
                </a:solidFill>
                <a:latin typeface="Arial"/>
                <a:ea typeface="Arial"/>
                <a:cs typeface="Arial"/>
                <a:sym typeface="Arial"/>
              </a:rPr>
              <a:t>afin de vivre paisiblement dans un </a:t>
            </a:r>
            <a:r>
              <a:rPr lang="fr-FR" sz="2800" b="1" i="0" u="none" strike="noStrike" cap="none">
                <a:solidFill>
                  <a:srgbClr val="000000"/>
                </a:solidFill>
                <a:latin typeface="Arial"/>
                <a:ea typeface="Arial"/>
                <a:cs typeface="Arial"/>
                <a:sym typeface="Arial"/>
              </a:rPr>
              <a:t>monde en pleine mutation</a:t>
            </a:r>
            <a:r>
              <a:rPr lang="fr-FR" sz="2800" b="0" i="0" u="none" strike="noStrike" cap="none">
                <a:solidFill>
                  <a:srgbClr val="000000"/>
                </a:solidFill>
                <a:latin typeface="Arial"/>
                <a:ea typeface="Arial"/>
                <a:cs typeface="Arial"/>
                <a:sym typeface="Arial"/>
              </a:rPr>
              <a:t> politique, économique et environnementale.</a:t>
            </a:r>
            <a:endParaRPr sz="2800" b="0" i="0" u="none" strike="noStrike" cap="none">
              <a:solidFill>
                <a:srgbClr val="000000"/>
              </a:solidFill>
              <a:latin typeface="Arial"/>
              <a:ea typeface="Arial"/>
              <a:cs typeface="Arial"/>
              <a:sym typeface="Arial"/>
            </a:endParaRPr>
          </a:p>
        </p:txBody>
      </p:sp>
      <p:grpSp>
        <p:nvGrpSpPr>
          <p:cNvPr id="253" name="Google Shape;253;p1"/>
          <p:cNvGrpSpPr/>
          <p:nvPr/>
        </p:nvGrpSpPr>
        <p:grpSpPr>
          <a:xfrm>
            <a:off x="3968568" y="0"/>
            <a:ext cx="4254864" cy="3697780"/>
            <a:chOff x="998371" y="10571"/>
            <a:chExt cx="2533951" cy="2021086"/>
          </a:xfrm>
        </p:grpSpPr>
        <p:pic>
          <p:nvPicPr>
            <p:cNvPr id="254" name="Google Shape;254;p1"/>
            <p:cNvPicPr preferRelativeResize="0"/>
            <p:nvPr/>
          </p:nvPicPr>
          <p:blipFill rotWithShape="1">
            <a:blip r:embed="rId3">
              <a:alphaModFix/>
            </a:blip>
            <a:srcRect t="-192"/>
            <a:stretch/>
          </p:blipFill>
          <p:spPr>
            <a:xfrm rot="-5400000">
              <a:off x="1322663" y="78810"/>
              <a:ext cx="1984094" cy="1921600"/>
            </a:xfrm>
            <a:prstGeom prst="rect">
              <a:avLst/>
            </a:prstGeom>
            <a:noFill/>
            <a:ln>
              <a:noFill/>
            </a:ln>
          </p:spPr>
        </p:pic>
        <p:grpSp>
          <p:nvGrpSpPr>
            <p:cNvPr id="255" name="Google Shape;255;p1"/>
            <p:cNvGrpSpPr/>
            <p:nvPr/>
          </p:nvGrpSpPr>
          <p:grpSpPr>
            <a:xfrm>
              <a:off x="998371" y="10571"/>
              <a:ext cx="2533951" cy="1984094"/>
              <a:chOff x="998371" y="10571"/>
              <a:chExt cx="2533951" cy="1984094"/>
            </a:xfrm>
          </p:grpSpPr>
          <p:sp>
            <p:nvSpPr>
              <p:cNvPr id="256" name="Google Shape;256;p1"/>
              <p:cNvSpPr/>
              <p:nvPr/>
            </p:nvSpPr>
            <p:spPr>
              <a:xfrm>
                <a:off x="1109732" y="10571"/>
                <a:ext cx="2422590" cy="1984094"/>
              </a:xfrm>
              <a:prstGeom prst="ellipse">
                <a:avLst/>
              </a:prstGeom>
              <a:solidFill>
                <a:schemeClr val="lt1">
                  <a:alpha val="5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pic>
            <p:nvPicPr>
              <p:cNvPr id="257" name="Google Shape;257;p1"/>
              <p:cNvPicPr preferRelativeResize="0"/>
              <p:nvPr/>
            </p:nvPicPr>
            <p:blipFill rotWithShape="1">
              <a:blip r:embed="rId4">
                <a:alphaModFix/>
              </a:blip>
              <a:srcRect/>
              <a:stretch/>
            </p:blipFill>
            <p:spPr>
              <a:xfrm>
                <a:off x="1907908" y="492065"/>
                <a:ext cx="983334" cy="1068540"/>
              </a:xfrm>
              <a:prstGeom prst="rect">
                <a:avLst/>
              </a:prstGeom>
              <a:noFill/>
              <a:ln>
                <a:noFill/>
              </a:ln>
            </p:spPr>
          </p:pic>
          <p:pic>
            <p:nvPicPr>
              <p:cNvPr id="258" name="Google Shape;258;p1"/>
              <p:cNvPicPr preferRelativeResize="0"/>
              <p:nvPr/>
            </p:nvPicPr>
            <p:blipFill rotWithShape="1">
              <a:blip r:embed="rId5">
                <a:alphaModFix/>
              </a:blip>
              <a:srcRect l="39503" t="61293" r="43115" b="34088"/>
              <a:stretch/>
            </p:blipFill>
            <p:spPr>
              <a:xfrm>
                <a:off x="998371" y="1364869"/>
                <a:ext cx="2422590" cy="357884"/>
              </a:xfrm>
              <a:prstGeom prst="rect">
                <a:avLst/>
              </a:prstGeom>
              <a:noFill/>
              <a:ln>
                <a:noFill/>
              </a:ln>
            </p:spPr>
          </p:pic>
        </p:grpSp>
      </p:grpSp>
      <p:sp>
        <p:nvSpPr>
          <p:cNvPr id="259" name="Google Shape;259;p1"/>
          <p:cNvSpPr txBox="1"/>
          <p:nvPr/>
        </p:nvSpPr>
        <p:spPr>
          <a:xfrm>
            <a:off x="2457967" y="3609706"/>
            <a:ext cx="7726844" cy="1000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F99F99"/>
                </a:solidFill>
                <a:latin typeface="Arial"/>
                <a:ea typeface="Arial"/>
                <a:cs typeface="Arial"/>
                <a:sym typeface="Arial"/>
              </a:rPr>
              <a:t>Catalyseur de projets étudiants de lutte contre la précarité énergétique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6161"/>
              </a:solidFill>
              <a:latin typeface="Calibri"/>
              <a:ea typeface="Calibri"/>
              <a:cs typeface="Calibri"/>
              <a:sym typeface="Calibri"/>
            </a:endParaRPr>
          </a:p>
        </p:txBody>
      </p:sp>
      <p:pic>
        <p:nvPicPr>
          <p:cNvPr id="260" name="Google Shape;260;p1" descr="Guillemet, Greinarmerki, La Ponctuation PNG - Guillemet, Greinarmerki, La  Ponctuation transparentes | PNG gratuit"/>
          <p:cNvPicPr preferRelativeResize="0"/>
          <p:nvPr/>
        </p:nvPicPr>
        <p:blipFill rotWithShape="1">
          <a:blip r:embed="rId6">
            <a:alphaModFix amt="35000"/>
          </a:blip>
          <a:srcRect/>
          <a:stretch/>
        </p:blipFill>
        <p:spPr>
          <a:xfrm rot="-1127122">
            <a:off x="821328" y="4433661"/>
            <a:ext cx="780629" cy="641855"/>
          </a:xfrm>
          <a:prstGeom prst="rect">
            <a:avLst/>
          </a:prstGeom>
          <a:noFill/>
          <a:ln>
            <a:noFill/>
          </a:ln>
        </p:spPr>
      </p:pic>
      <p:pic>
        <p:nvPicPr>
          <p:cNvPr id="261" name="Google Shape;261;p1" descr="Guillemet, Greinarmerki, La Ponctuation PNG - Guillemet, Greinarmerki, La  Ponctuation transparentes | PNG gratuit"/>
          <p:cNvPicPr preferRelativeResize="0"/>
          <p:nvPr/>
        </p:nvPicPr>
        <p:blipFill rotWithShape="1">
          <a:blip r:embed="rId7">
            <a:alphaModFix amt="35000"/>
          </a:blip>
          <a:srcRect/>
          <a:stretch/>
        </p:blipFill>
        <p:spPr>
          <a:xfrm rot="-9578014">
            <a:off x="10677322" y="5536807"/>
            <a:ext cx="818417" cy="672928"/>
          </a:xfrm>
          <a:prstGeom prst="rect">
            <a:avLst/>
          </a:prstGeom>
          <a:noFill/>
          <a:ln>
            <a:noFill/>
          </a:ln>
        </p:spPr>
      </p:pic>
    </p:spTree>
    <p:extLst>
      <p:ext uri="{BB962C8B-B14F-4D97-AF65-F5344CB8AC3E}">
        <p14:creationId xmlns:p14="http://schemas.microsoft.com/office/powerpoint/2010/main" val="399008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
          <p:cNvSpPr/>
          <p:nvPr/>
        </p:nvSpPr>
        <p:spPr>
          <a:xfrm>
            <a:off x="323950" y="3818762"/>
            <a:ext cx="5178600" cy="2465100"/>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 name="Google Shape;290;p3"/>
          <p:cNvSpPr/>
          <p:nvPr/>
        </p:nvSpPr>
        <p:spPr>
          <a:xfrm>
            <a:off x="0" y="1738659"/>
            <a:ext cx="12192000" cy="1265932"/>
          </a:xfrm>
          <a:prstGeom prst="rect">
            <a:avLst/>
          </a:prstGeom>
          <a:solidFill>
            <a:srgbClr val="68D6E3">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1" name="Google Shape;291;p3"/>
          <p:cNvSpPr txBox="1"/>
          <p:nvPr/>
        </p:nvSpPr>
        <p:spPr>
          <a:xfrm>
            <a:off x="479946" y="1865817"/>
            <a:ext cx="11232000" cy="9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fr-FR" sz="2300" b="1" i="0" u="none" strike="noStrike" cap="none">
                <a:solidFill>
                  <a:srgbClr val="767171"/>
                </a:solidFill>
                <a:latin typeface="Arial"/>
                <a:ea typeface="Arial"/>
                <a:cs typeface="Arial"/>
                <a:sym typeface="Arial"/>
              </a:rPr>
              <a:t>Un</a:t>
            </a:r>
            <a:r>
              <a:rPr lang="fr-FR" sz="2300" b="1" i="0" u="none" strike="noStrike" cap="none">
                <a:solidFill>
                  <a:srgbClr val="757070"/>
                </a:solidFill>
                <a:latin typeface="Arial"/>
                <a:ea typeface="Arial"/>
                <a:cs typeface="Arial"/>
                <a:sym typeface="Arial"/>
              </a:rPr>
              <a:t> </a:t>
            </a:r>
            <a:r>
              <a:rPr lang="fr-FR" sz="2300" b="1" i="0" u="none" strike="noStrike" cap="none">
                <a:solidFill>
                  <a:srgbClr val="0B97A9"/>
                </a:solidFill>
                <a:latin typeface="Arial"/>
                <a:ea typeface="Arial"/>
                <a:cs typeface="Arial"/>
                <a:sym typeface="Arial"/>
              </a:rPr>
              <a:t>collectif interdisciplinaire </a:t>
            </a:r>
            <a:r>
              <a:rPr lang="fr-FR" sz="2300" b="1" i="0" u="none" strike="noStrike" cap="none">
                <a:solidFill>
                  <a:srgbClr val="757070"/>
                </a:solidFill>
                <a:latin typeface="Arial"/>
                <a:ea typeface="Arial"/>
                <a:cs typeface="Arial"/>
                <a:sym typeface="Arial"/>
              </a:rPr>
              <a:t>qui rassemble les </a:t>
            </a:r>
            <a:r>
              <a:rPr lang="fr-FR" sz="2300" b="1" i="0" u="none" strike="noStrike" cap="none">
                <a:solidFill>
                  <a:srgbClr val="0B97A9"/>
                </a:solidFill>
                <a:latin typeface="Arial"/>
                <a:ea typeface="Arial"/>
                <a:cs typeface="Arial"/>
                <a:sym typeface="Arial"/>
              </a:rPr>
              <a:t>étudiants</a:t>
            </a:r>
            <a:r>
              <a:rPr lang="fr-FR" sz="2300" b="1" i="0" u="none" strike="noStrike" cap="none">
                <a:solidFill>
                  <a:srgbClr val="757070"/>
                </a:solidFill>
                <a:latin typeface="Arial"/>
                <a:ea typeface="Arial"/>
                <a:cs typeface="Arial"/>
                <a:sym typeface="Arial"/>
              </a:rPr>
              <a:t> et </a:t>
            </a:r>
            <a:r>
              <a:rPr lang="fr-FR" sz="2300" b="1" i="0" u="none" strike="noStrike" cap="none">
                <a:solidFill>
                  <a:srgbClr val="0B97A9"/>
                </a:solidFill>
                <a:latin typeface="Arial"/>
                <a:ea typeface="Arial"/>
                <a:cs typeface="Arial"/>
                <a:sym typeface="Arial"/>
              </a:rPr>
              <a:t>jeunes diplômés </a:t>
            </a:r>
            <a:r>
              <a:rPr lang="fr-FR" sz="2300" b="1" i="0" u="none" strike="noStrike" cap="none">
                <a:solidFill>
                  <a:srgbClr val="757070"/>
                </a:solidFill>
                <a:latin typeface="Arial"/>
                <a:ea typeface="Arial"/>
                <a:cs typeface="Arial"/>
                <a:sym typeface="Arial"/>
              </a:rPr>
              <a:t>qui souhaitent s’investir dans la </a:t>
            </a:r>
            <a:r>
              <a:rPr lang="fr-FR" sz="2300" b="1" i="0" u="none" strike="noStrike" cap="none">
                <a:solidFill>
                  <a:srgbClr val="0B97A9"/>
                </a:solidFill>
                <a:latin typeface="Arial"/>
                <a:ea typeface="Arial"/>
                <a:cs typeface="Arial"/>
                <a:sym typeface="Arial"/>
              </a:rPr>
              <a:t>lutte contre la précarité énergétique</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rgbClr val="FF6161"/>
              </a:solidFill>
              <a:latin typeface="Calibri"/>
              <a:ea typeface="Calibri"/>
              <a:cs typeface="Calibri"/>
              <a:sym typeface="Calibri"/>
            </a:endParaRPr>
          </a:p>
        </p:txBody>
      </p:sp>
      <p:pic>
        <p:nvPicPr>
          <p:cNvPr id="292" name="Google Shape;292;p3" descr="Icône Facebook, logo, sociaux, médias Gratuit de Social Media Logos"/>
          <p:cNvPicPr preferRelativeResize="0"/>
          <p:nvPr/>
        </p:nvPicPr>
        <p:blipFill rotWithShape="1">
          <a:blip r:embed="rId3">
            <a:alphaModFix/>
          </a:blip>
          <a:srcRect l="-1" r="-1431"/>
          <a:stretch/>
        </p:blipFill>
        <p:spPr>
          <a:xfrm>
            <a:off x="449098" y="3886537"/>
            <a:ext cx="690698" cy="646350"/>
          </a:xfrm>
          <a:prstGeom prst="rect">
            <a:avLst/>
          </a:prstGeom>
          <a:noFill/>
          <a:ln>
            <a:noFill/>
          </a:ln>
        </p:spPr>
      </p:pic>
      <p:sp>
        <p:nvSpPr>
          <p:cNvPr id="294" name="Google Shape;294;p3"/>
          <p:cNvSpPr txBox="1"/>
          <p:nvPr/>
        </p:nvSpPr>
        <p:spPr>
          <a:xfrm>
            <a:off x="1264944" y="3798121"/>
            <a:ext cx="4412700" cy="830956"/>
          </a:xfrm>
          <a:prstGeom prst="rect">
            <a:avLst/>
          </a:prstGeom>
          <a:noFill/>
          <a:ln>
            <a:noFill/>
          </a:ln>
        </p:spPr>
        <p:txBody>
          <a:bodyPr spcFirstLastPara="1" wrap="square" lIns="91425" tIns="45700" rIns="91425" bIns="45700" anchor="t" anchorCtr="0">
            <a:spAutoFit/>
          </a:bodyPr>
          <a:lstStyle/>
          <a:p>
            <a:pPr lvl="0">
              <a:buClr>
                <a:srgbClr val="000000"/>
              </a:buClr>
              <a:buSzPts val="1700"/>
            </a:pPr>
            <a:r>
              <a:rPr lang="fr-FR" sz="1400" dirty="0">
                <a:latin typeface="Arial" panose="020B0604020202020204" pitchFamily="34" charset="0"/>
                <a:cs typeface="Arial" panose="020B0604020202020204" pitchFamily="34" charset="0"/>
                <a:hlinkClick r:id="rId4"/>
              </a:rPr>
              <a:t>@HOPE ETUDIANT</a:t>
            </a:r>
            <a:endParaRPr lang="fr-F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700"/>
              <a:buFont typeface="Arial"/>
              <a:buNone/>
            </a:pPr>
            <a:r>
              <a:rPr lang="fr-FR" sz="1700" b="0" i="0" u="none" strike="noStrike" cap="none" dirty="0">
                <a:solidFill>
                  <a:srgbClr val="000000"/>
                </a:solidFill>
                <a:latin typeface="Arial"/>
                <a:ea typeface="Arial"/>
                <a:cs typeface="Arial"/>
                <a:sym typeface="Arial"/>
              </a:rPr>
              <a:t>Groupe Facebook pour s’entraider, s’informer et monter des projets ensemble</a:t>
            </a:r>
            <a:endParaRPr sz="1700" b="0" i="0" u="none" strike="noStrike" cap="none" dirty="0">
              <a:solidFill>
                <a:srgbClr val="000000"/>
              </a:solidFill>
              <a:latin typeface="Arial"/>
              <a:ea typeface="Arial"/>
              <a:cs typeface="Arial"/>
              <a:sym typeface="Arial"/>
            </a:endParaRPr>
          </a:p>
        </p:txBody>
      </p:sp>
      <p:pic>
        <p:nvPicPr>
          <p:cNvPr id="295" name="Google Shape;295;p3"/>
          <p:cNvPicPr preferRelativeResize="0"/>
          <p:nvPr/>
        </p:nvPicPr>
        <p:blipFill rotWithShape="1">
          <a:blip r:embed="rId5">
            <a:alphaModFix/>
          </a:blip>
          <a:srcRect/>
          <a:stretch/>
        </p:blipFill>
        <p:spPr>
          <a:xfrm>
            <a:off x="449102" y="4715677"/>
            <a:ext cx="690700" cy="671267"/>
          </a:xfrm>
          <a:prstGeom prst="rect">
            <a:avLst/>
          </a:prstGeom>
          <a:noFill/>
          <a:ln>
            <a:noFill/>
          </a:ln>
        </p:spPr>
      </p:pic>
      <p:sp>
        <p:nvSpPr>
          <p:cNvPr id="296" name="Google Shape;296;p3"/>
          <p:cNvSpPr/>
          <p:nvPr/>
        </p:nvSpPr>
        <p:spPr>
          <a:xfrm>
            <a:off x="1245703" y="4715681"/>
            <a:ext cx="40656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400" b="0" i="0" u="sng" strike="noStrike" cap="none" dirty="0">
                <a:solidFill>
                  <a:srgbClr val="E6C472"/>
                </a:solidFill>
                <a:latin typeface="Arial" panose="020B0604020202020204" pitchFamily="34" charset="0"/>
                <a:ea typeface="Calibri"/>
                <a:cs typeface="Arial" panose="020B0604020202020204" pitchFamily="34" charset="0"/>
                <a:sym typeface="Calibri"/>
                <a:hlinkClick r:id="rId6">
                  <a:extLst>
                    <a:ext uri="{A12FA001-AC4F-418D-AE19-62706E023703}">
                      <ahyp:hlinkClr xmlns:ahyp="http://schemas.microsoft.com/office/drawing/2018/hyperlinkcolor" val="tx"/>
                    </a:ext>
                  </a:extLst>
                </a:hlinkClick>
              </a:rPr>
              <a:t>www.hopeetudiant.wixsite.com/hopeetudiant</a:t>
            </a:r>
            <a:endParaRPr sz="1400" b="0" i="0" u="none" strike="noStrike" cap="none" dirty="0">
              <a:solidFill>
                <a:srgbClr val="E6C472"/>
              </a:solidFill>
              <a:latin typeface="Arial" panose="020B0604020202020204" pitchFamily="34" charset="0"/>
              <a:ea typeface="Calibri"/>
              <a:cs typeface="Arial" panose="020B0604020202020204" pitchFamily="34" charset="0"/>
              <a:sym typeface="Calibri"/>
            </a:endParaRPr>
          </a:p>
        </p:txBody>
      </p:sp>
      <p:sp>
        <p:nvSpPr>
          <p:cNvPr id="297" name="Google Shape;297;p3"/>
          <p:cNvSpPr txBox="1"/>
          <p:nvPr/>
        </p:nvSpPr>
        <p:spPr>
          <a:xfrm>
            <a:off x="1277593" y="5008400"/>
            <a:ext cx="44127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fr-FR" sz="1700" b="0" i="0" u="none" strike="noStrike" cap="none">
                <a:solidFill>
                  <a:srgbClr val="000000"/>
                </a:solidFill>
                <a:latin typeface="Arial"/>
                <a:ea typeface="Arial"/>
                <a:cs typeface="Arial"/>
                <a:sym typeface="Arial"/>
              </a:rPr>
              <a:t>Site web pour la visibilité et les actualités </a:t>
            </a:r>
            <a:endParaRPr sz="1700" b="0" i="0" u="none" strike="noStrike" cap="none">
              <a:solidFill>
                <a:srgbClr val="000000"/>
              </a:solidFill>
              <a:latin typeface="Arial"/>
              <a:ea typeface="Arial"/>
              <a:cs typeface="Arial"/>
              <a:sym typeface="Arial"/>
            </a:endParaRPr>
          </a:p>
        </p:txBody>
      </p:sp>
      <p:sp>
        <p:nvSpPr>
          <p:cNvPr id="298" name="Google Shape;298;p3"/>
          <p:cNvSpPr txBox="1"/>
          <p:nvPr/>
        </p:nvSpPr>
        <p:spPr>
          <a:xfrm>
            <a:off x="1" y="164022"/>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fr-FR" sz="3600" b="1" i="0" u="none" strike="noStrike" cap="none">
                <a:solidFill>
                  <a:srgbClr val="595959"/>
                </a:solidFill>
                <a:latin typeface="Arial"/>
                <a:ea typeface="Arial"/>
                <a:cs typeface="Arial"/>
                <a:sym typeface="Arial"/>
              </a:rPr>
              <a:t>HOPE Etudiant c’est quoi ?</a:t>
            </a:r>
            <a:endParaRPr sz="1400" b="0" i="0" u="none" strike="noStrike" cap="none">
              <a:solidFill>
                <a:srgbClr val="000000"/>
              </a:solidFill>
              <a:latin typeface="Arial"/>
              <a:ea typeface="Arial"/>
              <a:cs typeface="Arial"/>
              <a:sym typeface="Arial"/>
            </a:endParaRPr>
          </a:p>
        </p:txBody>
      </p:sp>
      <p:cxnSp>
        <p:nvCxnSpPr>
          <p:cNvPr id="299" name="Google Shape;299;p3"/>
          <p:cNvCxnSpPr/>
          <p:nvPr/>
        </p:nvCxnSpPr>
        <p:spPr>
          <a:xfrm rot="10800000" flipH="1">
            <a:off x="1751682" y="835359"/>
            <a:ext cx="8758410" cy="23957"/>
          </a:xfrm>
          <a:prstGeom prst="straightConnector1">
            <a:avLst/>
          </a:prstGeom>
          <a:noFill/>
          <a:ln w="38100" cap="flat" cmpd="sng">
            <a:solidFill>
              <a:srgbClr val="0B97A9"/>
            </a:solidFill>
            <a:prstDash val="solid"/>
            <a:miter lim="800000"/>
            <a:headEnd type="none" w="sm" len="sm"/>
            <a:tailEnd type="none" w="sm" len="sm"/>
          </a:ln>
        </p:spPr>
      </p:cxnSp>
      <p:sp>
        <p:nvSpPr>
          <p:cNvPr id="300" name="Google Shape;300;p3"/>
          <p:cNvSpPr txBox="1"/>
          <p:nvPr/>
        </p:nvSpPr>
        <p:spPr>
          <a:xfrm>
            <a:off x="331129" y="2830034"/>
            <a:ext cx="49890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dirty="0">
                <a:solidFill>
                  <a:srgbClr val="0B97A9"/>
                </a:solidFill>
                <a:latin typeface="Arial"/>
                <a:ea typeface="Arial"/>
                <a:cs typeface="Arial"/>
                <a:sym typeface="Arial"/>
              </a:rPr>
              <a:t>Des moyens pour communiquer et se rassembler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68D6E3"/>
              </a:solidFill>
              <a:latin typeface="Calibri"/>
              <a:ea typeface="Calibri"/>
              <a:cs typeface="Calibri"/>
              <a:sym typeface="Calibri"/>
            </a:endParaRPr>
          </a:p>
        </p:txBody>
      </p:sp>
      <p:sp>
        <p:nvSpPr>
          <p:cNvPr id="301" name="Google Shape;301;p3"/>
          <p:cNvSpPr txBox="1"/>
          <p:nvPr/>
        </p:nvSpPr>
        <p:spPr>
          <a:xfrm>
            <a:off x="7513024" y="2830034"/>
            <a:ext cx="28890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B97A9"/>
                </a:solidFill>
                <a:latin typeface="Arial"/>
                <a:ea typeface="Arial"/>
                <a:cs typeface="Arial"/>
                <a:sym typeface="Arial"/>
              </a:rPr>
              <a:t>Une présence nationale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68D6E3"/>
              </a:solidFill>
              <a:latin typeface="Arial"/>
              <a:ea typeface="Arial"/>
              <a:cs typeface="Arial"/>
              <a:sym typeface="Arial"/>
            </a:endParaRPr>
          </a:p>
        </p:txBody>
      </p:sp>
      <p:pic>
        <p:nvPicPr>
          <p:cNvPr id="304" name="Google Shape;304;p3"/>
          <p:cNvPicPr preferRelativeResize="0"/>
          <p:nvPr/>
        </p:nvPicPr>
        <p:blipFill rotWithShape="1">
          <a:blip r:embed="rId7">
            <a:alphaModFix/>
          </a:blip>
          <a:srcRect/>
          <a:stretch/>
        </p:blipFill>
        <p:spPr>
          <a:xfrm>
            <a:off x="446585" y="5414828"/>
            <a:ext cx="766456" cy="766456"/>
          </a:xfrm>
          <a:prstGeom prst="rect">
            <a:avLst/>
          </a:prstGeom>
          <a:noFill/>
          <a:ln>
            <a:noFill/>
          </a:ln>
        </p:spPr>
      </p:pic>
      <p:sp>
        <p:nvSpPr>
          <p:cNvPr id="306" name="Google Shape;306;p3"/>
          <p:cNvSpPr txBox="1"/>
          <p:nvPr/>
        </p:nvSpPr>
        <p:spPr>
          <a:xfrm>
            <a:off x="1241601" y="5386468"/>
            <a:ext cx="4347592" cy="941756"/>
          </a:xfrm>
          <a:prstGeom prst="rect">
            <a:avLst/>
          </a:prstGeom>
          <a:noFill/>
          <a:ln>
            <a:noFill/>
          </a:ln>
        </p:spPr>
        <p:txBody>
          <a:bodyPr spcFirstLastPara="1" wrap="square" lIns="91425" tIns="45700" rIns="91425" bIns="45700" anchor="t" anchorCtr="0">
            <a:spAutoFit/>
          </a:bodyPr>
          <a:lstStyle/>
          <a:p>
            <a:pPr lvl="0">
              <a:lnSpc>
                <a:spcPct val="115000"/>
              </a:lnSpc>
              <a:buClr>
                <a:srgbClr val="000000"/>
              </a:buClr>
              <a:buSzPts val="1100"/>
            </a:pPr>
            <a:r>
              <a:rPr lang="fr-FR" sz="1400" dirty="0">
                <a:solidFill>
                  <a:srgbClr val="000000"/>
                </a:solidFill>
                <a:latin typeface="Arial"/>
                <a:ea typeface="Arial"/>
                <a:cs typeface="Arial"/>
                <a:sym typeface="Arial"/>
                <a:hlinkClick r:id="rId8"/>
              </a:rPr>
              <a:t>https://wiki-hope-etudiant.grenoble-inp.fr/wiki/Accueil</a:t>
            </a:r>
            <a:endParaRPr lang="fr-FR" sz="1400"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fr-FR" sz="1700" b="0" i="0" u="none" strike="noStrike" cap="none" dirty="0">
                <a:solidFill>
                  <a:srgbClr val="000000"/>
                </a:solidFill>
                <a:latin typeface="Arial"/>
                <a:ea typeface="Arial"/>
                <a:cs typeface="Arial"/>
                <a:sym typeface="Arial"/>
              </a:rPr>
              <a:t>Un wiki pour valoriser les travaux étudiants et s’entraider</a:t>
            </a:r>
            <a:endParaRPr sz="1700" b="0" i="0" u="none" strike="noStrike" cap="none" dirty="0">
              <a:solidFill>
                <a:srgbClr val="000000"/>
              </a:solidFill>
              <a:latin typeface="Arial"/>
              <a:ea typeface="Arial"/>
              <a:cs typeface="Arial"/>
              <a:sym typeface="Arial"/>
            </a:endParaRPr>
          </a:p>
        </p:txBody>
      </p:sp>
      <p:pic>
        <p:nvPicPr>
          <p:cNvPr id="307" name="Google Shape;307;p3"/>
          <p:cNvPicPr preferRelativeResize="0"/>
          <p:nvPr/>
        </p:nvPicPr>
        <p:blipFill rotWithShape="1">
          <a:blip r:embed="rId9">
            <a:clrChange>
              <a:clrFrom>
                <a:srgbClr val="FFFFFF"/>
              </a:clrFrom>
              <a:clrTo>
                <a:srgbClr val="FFFFFF">
                  <a:alpha val="0"/>
                </a:srgbClr>
              </a:clrTo>
            </a:clrChange>
            <a:alphaModFix/>
          </a:blip>
          <a:srcRect/>
          <a:stretch/>
        </p:blipFill>
        <p:spPr>
          <a:xfrm>
            <a:off x="7404942" y="3676082"/>
            <a:ext cx="3105150" cy="2714625"/>
          </a:xfrm>
          <a:prstGeom prst="rect">
            <a:avLst/>
          </a:prstGeom>
          <a:noFill/>
          <a:ln>
            <a:noFill/>
          </a:ln>
        </p:spPr>
      </p:pic>
      <p:pic>
        <p:nvPicPr>
          <p:cNvPr id="308" name="Google Shape;308;p3"/>
          <p:cNvPicPr preferRelativeResize="0"/>
          <p:nvPr/>
        </p:nvPicPr>
        <p:blipFill rotWithShape="1">
          <a:blip r:embed="rId10">
            <a:alphaModFix/>
          </a:blip>
          <a:srcRect/>
          <a:stretch/>
        </p:blipFill>
        <p:spPr>
          <a:xfrm>
            <a:off x="115933" y="90899"/>
            <a:ext cx="1739659" cy="1512855"/>
          </a:xfrm>
          <a:prstGeom prst="rect">
            <a:avLst/>
          </a:prstGeom>
          <a:solidFill>
            <a:schemeClr val="bg1"/>
          </a:solidFill>
          <a:ln>
            <a:noFill/>
          </a:ln>
        </p:spPr>
      </p:pic>
    </p:spTree>
    <p:extLst>
      <p:ext uri="{BB962C8B-B14F-4D97-AF65-F5344CB8AC3E}">
        <p14:creationId xmlns:p14="http://schemas.microsoft.com/office/powerpoint/2010/main" val="243853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p:cNvSpPr/>
          <p:nvPr/>
        </p:nvSpPr>
        <p:spPr>
          <a:xfrm>
            <a:off x="5641493" y="1211033"/>
            <a:ext cx="3684000" cy="2656200"/>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15" name="Google Shape;315;p4">
            <a:hlinkClick r:id="rId3"/>
          </p:cNvPr>
          <p:cNvPicPr preferRelativeResize="0"/>
          <p:nvPr/>
        </p:nvPicPr>
        <p:blipFill rotWithShape="1">
          <a:blip r:embed="rId4">
            <a:alphaModFix/>
          </a:blip>
          <a:srcRect/>
          <a:stretch/>
        </p:blipFill>
        <p:spPr>
          <a:xfrm>
            <a:off x="5649380" y="1211032"/>
            <a:ext cx="1867200" cy="2656200"/>
          </a:xfrm>
          <a:prstGeom prst="roundRect">
            <a:avLst>
              <a:gd name="adj" fmla="val 9322"/>
            </a:avLst>
          </a:prstGeom>
          <a:noFill/>
          <a:ln>
            <a:noFill/>
          </a:ln>
        </p:spPr>
      </p:pic>
      <p:sp>
        <p:nvSpPr>
          <p:cNvPr id="316" name="Google Shape;316;p4">
            <a:hlinkClick r:id="rId5"/>
          </p:cNvPr>
          <p:cNvSpPr txBox="1"/>
          <p:nvPr/>
        </p:nvSpPr>
        <p:spPr>
          <a:xfrm>
            <a:off x="1747636" y="1932282"/>
            <a:ext cx="36309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1600"/>
              <a:buFont typeface="Avenir"/>
              <a:buNone/>
            </a:pPr>
            <a:r>
              <a:rPr lang="fr-FR" sz="1600" b="0" i="1" u="none" strike="noStrike" cap="none" dirty="0">
                <a:solidFill>
                  <a:srgbClr val="606060"/>
                </a:solidFill>
                <a:latin typeface="Avenir"/>
                <a:ea typeface="Avenir"/>
                <a:cs typeface="Avenir"/>
                <a:sym typeface="Avenir"/>
              </a:rPr>
              <a:t>Un </a:t>
            </a:r>
            <a:r>
              <a:rPr lang="fr-FR" sz="1600" b="1" i="1" u="none" strike="noStrike" cap="none" dirty="0">
                <a:solidFill>
                  <a:srgbClr val="606060"/>
                </a:solidFill>
                <a:latin typeface="Avenir"/>
                <a:ea typeface="Avenir"/>
                <a:cs typeface="Avenir"/>
                <a:sym typeface="Avenir"/>
              </a:rPr>
              <a:t>questionnaire simple </a:t>
            </a:r>
            <a:r>
              <a:rPr lang="fr-FR" sz="1600" b="0" i="1" u="none" strike="noStrike" cap="none" dirty="0">
                <a:solidFill>
                  <a:srgbClr val="606060"/>
                </a:solidFill>
                <a:latin typeface="Avenir"/>
                <a:ea typeface="Avenir"/>
                <a:cs typeface="Avenir"/>
                <a:sym typeface="Avenir"/>
              </a:rPr>
              <a:t>pour auto évaluer son confort énergétique</a:t>
            </a:r>
            <a:endParaRPr sz="1400" b="0" i="0" u="none" strike="noStrike" cap="none" dirty="0">
              <a:solidFill>
                <a:srgbClr val="000000"/>
              </a:solidFill>
              <a:latin typeface="Arial"/>
              <a:ea typeface="Arial"/>
              <a:cs typeface="Arial"/>
              <a:sym typeface="Arial"/>
            </a:endParaRPr>
          </a:p>
        </p:txBody>
      </p:sp>
      <p:sp>
        <p:nvSpPr>
          <p:cNvPr id="317" name="Google Shape;317;p4">
            <a:hlinkClick r:id="rId3"/>
          </p:cNvPr>
          <p:cNvSpPr txBox="1"/>
          <p:nvPr/>
        </p:nvSpPr>
        <p:spPr>
          <a:xfrm>
            <a:off x="7498308" y="1589978"/>
            <a:ext cx="18714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1600"/>
              <a:buFont typeface="Avenir"/>
              <a:buNone/>
            </a:pPr>
            <a:r>
              <a:rPr lang="fr-FR" sz="1600" b="1" i="1" u="none" strike="noStrike" cap="none" dirty="0">
                <a:solidFill>
                  <a:srgbClr val="606060"/>
                </a:solidFill>
                <a:latin typeface="Avenir"/>
                <a:ea typeface="Avenir"/>
                <a:cs typeface="Avenir"/>
                <a:sym typeface="Avenir"/>
              </a:rPr>
              <a:t>Un livre pour créer un dialogue </a:t>
            </a:r>
            <a:r>
              <a:rPr lang="fr-FR" sz="1600" b="0" i="1" u="none" strike="noStrike" cap="none" dirty="0">
                <a:solidFill>
                  <a:srgbClr val="606060"/>
                </a:solidFill>
                <a:latin typeface="Avenir"/>
                <a:ea typeface="Avenir"/>
                <a:cs typeface="Avenir"/>
                <a:sym typeface="Avenir"/>
              </a:rPr>
              <a:t>au sein de la </a:t>
            </a:r>
            <a:r>
              <a:rPr lang="fr-FR" sz="1600" b="1" i="1" u="none" strike="noStrike" cap="none" dirty="0">
                <a:solidFill>
                  <a:srgbClr val="606060"/>
                </a:solidFill>
                <a:latin typeface="Avenir"/>
                <a:ea typeface="Avenir"/>
                <a:cs typeface="Avenir"/>
                <a:sym typeface="Avenir"/>
              </a:rPr>
              <a:t>famille sur le confort énergétique</a:t>
            </a:r>
            <a:endParaRPr sz="1400" b="0" i="0" u="none" strike="noStrike" cap="none" dirty="0">
              <a:solidFill>
                <a:srgbClr val="000000"/>
              </a:solidFill>
              <a:latin typeface="Arial"/>
              <a:ea typeface="Arial"/>
              <a:cs typeface="Arial"/>
              <a:sym typeface="Arial"/>
            </a:endParaRPr>
          </a:p>
        </p:txBody>
      </p:sp>
      <p:sp>
        <p:nvSpPr>
          <p:cNvPr id="319" name="Google Shape;319;p4"/>
          <p:cNvSpPr txBox="1"/>
          <p:nvPr/>
        </p:nvSpPr>
        <p:spPr>
          <a:xfrm>
            <a:off x="227555" y="114602"/>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3600"/>
              <a:buFont typeface="Arial"/>
              <a:buNone/>
            </a:pPr>
            <a:r>
              <a:rPr lang="fr-FR" sz="3600" b="1" i="0" u="none" strike="noStrike" cap="none">
                <a:solidFill>
                  <a:srgbClr val="595959"/>
                </a:solidFill>
                <a:latin typeface="Arial"/>
                <a:ea typeface="Arial"/>
                <a:cs typeface="Arial"/>
                <a:sym typeface="Arial"/>
              </a:rPr>
              <a:t>Des projets animés par les étudiants</a:t>
            </a:r>
            <a:endParaRPr sz="1400" b="0" i="0" u="none" strike="noStrike" cap="none">
              <a:solidFill>
                <a:srgbClr val="000000"/>
              </a:solidFill>
              <a:latin typeface="Arial"/>
              <a:ea typeface="Arial"/>
              <a:cs typeface="Arial"/>
              <a:sym typeface="Arial"/>
            </a:endParaRPr>
          </a:p>
        </p:txBody>
      </p:sp>
      <p:cxnSp>
        <p:nvCxnSpPr>
          <p:cNvPr id="320" name="Google Shape;320;p4"/>
          <p:cNvCxnSpPr/>
          <p:nvPr/>
        </p:nvCxnSpPr>
        <p:spPr>
          <a:xfrm>
            <a:off x="1935671" y="855908"/>
            <a:ext cx="8791461" cy="0"/>
          </a:xfrm>
          <a:prstGeom prst="straightConnector1">
            <a:avLst/>
          </a:prstGeom>
          <a:noFill/>
          <a:ln w="38100" cap="flat" cmpd="sng">
            <a:solidFill>
              <a:srgbClr val="0B97A9"/>
            </a:solidFill>
            <a:prstDash val="solid"/>
            <a:miter lim="800000"/>
            <a:headEnd type="none" w="sm" len="sm"/>
            <a:tailEnd type="none" w="sm" len="sm"/>
          </a:ln>
        </p:spPr>
      </p:cxnSp>
      <p:sp>
        <p:nvSpPr>
          <p:cNvPr id="321" name="Google Shape;321;p4">
            <a:hlinkClick r:id="rId6"/>
          </p:cNvPr>
          <p:cNvSpPr/>
          <p:nvPr/>
        </p:nvSpPr>
        <p:spPr>
          <a:xfrm>
            <a:off x="2747152" y="4110302"/>
            <a:ext cx="3761100" cy="2633100"/>
          </a:xfrm>
          <a:prstGeom prst="roundRect">
            <a:avLst>
              <a:gd name="adj" fmla="val 7117"/>
            </a:avLst>
          </a:prstGeom>
          <a:solidFill>
            <a:schemeClr val="lt1"/>
          </a:solid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endParaRPr sz="2000" b="1" i="0" u="none" strike="noStrike" cap="none">
              <a:solidFill>
                <a:srgbClr val="606060"/>
              </a:solidFill>
              <a:latin typeface="Calibri"/>
              <a:ea typeface="Calibri"/>
              <a:cs typeface="Calibri"/>
              <a:sym typeface="Calibri"/>
            </a:endParaRPr>
          </a:p>
        </p:txBody>
      </p:sp>
      <p:sp>
        <p:nvSpPr>
          <p:cNvPr id="322" name="Google Shape;322;p4">
            <a:hlinkClick r:id="rId7"/>
          </p:cNvPr>
          <p:cNvSpPr/>
          <p:nvPr/>
        </p:nvSpPr>
        <p:spPr>
          <a:xfrm>
            <a:off x="7160766" y="4110303"/>
            <a:ext cx="4382100" cy="2633100"/>
          </a:xfrm>
          <a:prstGeom prst="roundRect">
            <a:avLst>
              <a:gd name="adj" fmla="val 7551"/>
            </a:avLst>
          </a:prstGeom>
          <a:solidFill>
            <a:schemeClr val="lt1"/>
          </a:solid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endParaRPr sz="2000" b="1" i="0" u="none" strike="noStrike" cap="none">
              <a:solidFill>
                <a:srgbClr val="606060"/>
              </a:solidFill>
              <a:latin typeface="Calibri"/>
              <a:ea typeface="Calibri"/>
              <a:cs typeface="Calibri"/>
              <a:sym typeface="Calibri"/>
            </a:endParaRPr>
          </a:p>
        </p:txBody>
      </p:sp>
      <p:sp>
        <p:nvSpPr>
          <p:cNvPr id="323" name="Google Shape;323;p4">
            <a:hlinkClick r:id="rId6"/>
          </p:cNvPr>
          <p:cNvSpPr txBox="1"/>
          <p:nvPr/>
        </p:nvSpPr>
        <p:spPr>
          <a:xfrm>
            <a:off x="2747152" y="4176139"/>
            <a:ext cx="37242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2400"/>
              <a:buFont typeface="Calibri"/>
              <a:buNone/>
            </a:pPr>
            <a:r>
              <a:rPr lang="fr-FR" sz="2000" b="1" i="0" u="none" strike="noStrike" cap="none" dirty="0">
                <a:solidFill>
                  <a:srgbClr val="606060"/>
                </a:solidFill>
                <a:latin typeface="Calibri"/>
                <a:ea typeface="Calibri"/>
                <a:cs typeface="Calibri"/>
                <a:sym typeface="Calibri"/>
              </a:rPr>
              <a:t>Une séquence pédagogique pour apprendre l’isolation thermique aux enfants de primaire</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Calibri"/>
              <a:buNone/>
            </a:pPr>
            <a:endParaRPr sz="2000" b="0" i="0" u="none" strike="noStrike" cap="none" dirty="0">
              <a:solidFill>
                <a:srgbClr val="000000"/>
              </a:solidFill>
              <a:latin typeface="Calibri"/>
              <a:ea typeface="Calibri"/>
              <a:cs typeface="Calibri"/>
              <a:sym typeface="Calibri"/>
            </a:endParaRPr>
          </a:p>
        </p:txBody>
      </p:sp>
      <p:sp>
        <p:nvSpPr>
          <p:cNvPr id="325" name="Google Shape;325;p4"/>
          <p:cNvSpPr txBox="1"/>
          <p:nvPr/>
        </p:nvSpPr>
        <p:spPr>
          <a:xfrm>
            <a:off x="7424714" y="4928625"/>
            <a:ext cx="38541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1600"/>
              <a:buFont typeface="Avenir"/>
              <a:buNone/>
            </a:pPr>
            <a:r>
              <a:rPr lang="fr-FR" sz="1600" b="1" i="1" u="none" strike="noStrike" cap="none">
                <a:solidFill>
                  <a:srgbClr val="606060"/>
                </a:solidFill>
                <a:latin typeface="Avenir"/>
                <a:ea typeface="Avenir"/>
                <a:cs typeface="Avenir"/>
                <a:sym typeface="Avenir"/>
              </a:rPr>
              <a:t>2 éditions : Mars 2020 et Février 2021</a:t>
            </a:r>
            <a:endParaRPr sz="1400" b="0" i="0" u="none" strike="noStrike" cap="none">
              <a:solidFill>
                <a:srgbClr val="000000"/>
              </a:solidFill>
              <a:latin typeface="Arial"/>
              <a:ea typeface="Arial"/>
              <a:cs typeface="Arial"/>
              <a:sym typeface="Arial"/>
            </a:endParaRPr>
          </a:p>
        </p:txBody>
      </p:sp>
      <p:sp>
        <p:nvSpPr>
          <p:cNvPr id="326" name="Google Shape;326;p4">
            <a:hlinkClick r:id="rId7"/>
          </p:cNvPr>
          <p:cNvSpPr txBox="1"/>
          <p:nvPr/>
        </p:nvSpPr>
        <p:spPr>
          <a:xfrm>
            <a:off x="7249147" y="4186050"/>
            <a:ext cx="42936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06060"/>
              </a:buClr>
              <a:buSzPts val="2400"/>
              <a:buFont typeface="Calibri"/>
              <a:buNone/>
            </a:pPr>
            <a:r>
              <a:rPr lang="fr-FR" sz="2400" b="1" i="0" u="none" strike="noStrike" cap="none" dirty="0">
                <a:solidFill>
                  <a:srgbClr val="606060"/>
                </a:solidFill>
                <a:latin typeface="Calibri"/>
                <a:ea typeface="Calibri"/>
                <a:cs typeface="Calibri"/>
                <a:sym typeface="Calibri"/>
              </a:rPr>
              <a:t>Evénement national étudiant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606060"/>
              </a:buClr>
              <a:buSzPts val="2400"/>
              <a:buFont typeface="Calibri"/>
              <a:buNone/>
            </a:pPr>
            <a:r>
              <a:rPr lang="fr-FR" sz="2400" b="1" i="0" u="none" strike="noStrike" cap="none" dirty="0">
                <a:solidFill>
                  <a:srgbClr val="606060"/>
                </a:solidFill>
                <a:latin typeface="Calibri"/>
                <a:ea typeface="Calibri"/>
                <a:cs typeface="Calibri"/>
                <a:sym typeface="Calibri"/>
              </a:rPr>
              <a:t>Repenser l’Energie Ensemble</a:t>
            </a:r>
            <a:endParaRPr sz="1400" b="0" i="0" u="none" strike="noStrike" cap="none" dirty="0">
              <a:solidFill>
                <a:srgbClr val="000000"/>
              </a:solidFill>
              <a:latin typeface="Arial"/>
              <a:ea typeface="Arial"/>
              <a:cs typeface="Arial"/>
              <a:sym typeface="Arial"/>
            </a:endParaRPr>
          </a:p>
        </p:txBody>
      </p:sp>
      <p:pic>
        <p:nvPicPr>
          <p:cNvPr id="327" name="Google Shape;327;p4">
            <a:hlinkClick r:id="rId5"/>
          </p:cNvPr>
          <p:cNvPicPr preferRelativeResize="0"/>
          <p:nvPr/>
        </p:nvPicPr>
        <p:blipFill rotWithShape="1">
          <a:blip r:embed="rId8">
            <a:alphaModFix/>
          </a:blip>
          <a:srcRect/>
          <a:stretch/>
        </p:blipFill>
        <p:spPr>
          <a:xfrm>
            <a:off x="2273922" y="1320819"/>
            <a:ext cx="2608304" cy="545626"/>
          </a:xfrm>
          <a:prstGeom prst="rect">
            <a:avLst/>
          </a:prstGeom>
          <a:noFill/>
          <a:ln>
            <a:noFill/>
          </a:ln>
        </p:spPr>
      </p:pic>
      <p:sp>
        <p:nvSpPr>
          <p:cNvPr id="328" name="Google Shape;328;p4"/>
          <p:cNvSpPr/>
          <p:nvPr/>
        </p:nvSpPr>
        <p:spPr>
          <a:xfrm>
            <a:off x="9919210" y="5675972"/>
            <a:ext cx="1273200" cy="6462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13C36"/>
              </a:buClr>
              <a:buSzPts val="2800"/>
              <a:buFont typeface="Calibri"/>
              <a:buNone/>
            </a:pPr>
            <a:r>
              <a:rPr lang="fr-FR" sz="2800" b="1" i="0" u="none" strike="noStrike" cap="none">
                <a:solidFill>
                  <a:srgbClr val="313C36"/>
                </a:solidFill>
                <a:latin typeface="Calibri"/>
                <a:ea typeface="Calibri"/>
                <a:cs typeface="Calibri"/>
                <a:sym typeface="Calibri"/>
              </a:rPr>
              <a:t>2x5</a:t>
            </a:r>
            <a:r>
              <a:rPr lang="fr-FR" sz="2000" b="0" i="0" u="none" strike="noStrike" cap="none">
                <a:solidFill>
                  <a:srgbClr val="313C3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29" name="Google Shape;329;p4" descr="Une image contenant flèche&#10;&#10;Description générée automatiquement"/>
          <p:cNvPicPr preferRelativeResize="0"/>
          <p:nvPr/>
        </p:nvPicPr>
        <p:blipFill rotWithShape="1">
          <a:blip r:embed="rId9">
            <a:alphaModFix/>
          </a:blip>
          <a:srcRect/>
          <a:stretch/>
        </p:blipFill>
        <p:spPr>
          <a:xfrm>
            <a:off x="10887035" y="5558159"/>
            <a:ext cx="1034709" cy="1034709"/>
          </a:xfrm>
          <a:prstGeom prst="rect">
            <a:avLst/>
          </a:prstGeom>
          <a:noFill/>
          <a:ln>
            <a:noFill/>
          </a:ln>
        </p:spPr>
      </p:pic>
      <p:sp>
        <p:nvSpPr>
          <p:cNvPr id="330" name="Google Shape;330;p4"/>
          <p:cNvSpPr/>
          <p:nvPr/>
        </p:nvSpPr>
        <p:spPr>
          <a:xfrm>
            <a:off x="5286210" y="5675972"/>
            <a:ext cx="1185300" cy="6462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13C36"/>
              </a:buClr>
              <a:buSzPts val="2800"/>
              <a:buFont typeface="Calibri"/>
              <a:buNone/>
            </a:pPr>
            <a:r>
              <a:rPr lang="fr-FR" sz="2800" b="1" i="0" u="none" strike="noStrike" cap="none" dirty="0">
                <a:solidFill>
                  <a:srgbClr val="313C36"/>
                </a:solidFill>
                <a:latin typeface="Calibri"/>
                <a:ea typeface="Calibri"/>
                <a:cs typeface="Calibri"/>
                <a:sym typeface="Calibri"/>
              </a:rPr>
              <a:t>5</a:t>
            </a:r>
            <a:r>
              <a:rPr lang="fr-FR" sz="2000" b="0" i="0" u="none" strike="noStrike" cap="none" dirty="0">
                <a:solidFill>
                  <a:srgbClr val="313C36"/>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331" name="Google Shape;331;p4" descr="Une image contenant flèche&#10;&#10;Description générée automatiquement"/>
          <p:cNvPicPr preferRelativeResize="0"/>
          <p:nvPr/>
        </p:nvPicPr>
        <p:blipFill rotWithShape="1">
          <a:blip r:embed="rId9">
            <a:alphaModFix/>
          </a:blip>
          <a:srcRect/>
          <a:stretch/>
        </p:blipFill>
        <p:spPr>
          <a:xfrm>
            <a:off x="6045657" y="5558159"/>
            <a:ext cx="1034709" cy="1034709"/>
          </a:xfrm>
          <a:prstGeom prst="rect">
            <a:avLst/>
          </a:prstGeom>
          <a:noFill/>
          <a:ln>
            <a:noFill/>
          </a:ln>
        </p:spPr>
      </p:pic>
      <p:sp>
        <p:nvSpPr>
          <p:cNvPr id="332" name="Google Shape;332;p4"/>
          <p:cNvSpPr/>
          <p:nvPr/>
        </p:nvSpPr>
        <p:spPr>
          <a:xfrm>
            <a:off x="7594831" y="3349442"/>
            <a:ext cx="1010700" cy="6462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13C36"/>
              </a:buClr>
              <a:buSzPts val="2800"/>
              <a:buFont typeface="Calibri"/>
              <a:buNone/>
            </a:pPr>
            <a:r>
              <a:rPr lang="fr-FR" sz="2800" b="1" i="0" u="none" strike="noStrike" cap="none">
                <a:solidFill>
                  <a:srgbClr val="313C36"/>
                </a:solidFill>
                <a:latin typeface="Calibri"/>
                <a:ea typeface="Calibri"/>
                <a:cs typeface="Calibri"/>
                <a:sym typeface="Calibri"/>
              </a:rPr>
              <a:t>4</a:t>
            </a:r>
            <a:r>
              <a:rPr lang="fr-FR" sz="2000" b="0" i="0" u="none" strike="noStrike" cap="none">
                <a:solidFill>
                  <a:srgbClr val="313C3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33" name="Google Shape;333;p4" descr="Une image contenant flèche&#10;&#10;Description générée automatiquement"/>
          <p:cNvPicPr preferRelativeResize="0"/>
          <p:nvPr/>
        </p:nvPicPr>
        <p:blipFill rotWithShape="1">
          <a:blip r:embed="rId9">
            <a:alphaModFix/>
          </a:blip>
          <a:srcRect/>
          <a:stretch/>
        </p:blipFill>
        <p:spPr>
          <a:xfrm>
            <a:off x="8222633" y="3231629"/>
            <a:ext cx="1034709" cy="1034709"/>
          </a:xfrm>
          <a:prstGeom prst="rect">
            <a:avLst/>
          </a:prstGeom>
          <a:noFill/>
          <a:ln>
            <a:noFill/>
          </a:ln>
        </p:spPr>
      </p:pic>
      <p:sp>
        <p:nvSpPr>
          <p:cNvPr id="334" name="Google Shape;334;p4"/>
          <p:cNvSpPr/>
          <p:nvPr/>
        </p:nvSpPr>
        <p:spPr>
          <a:xfrm>
            <a:off x="3784052" y="3333098"/>
            <a:ext cx="1010700" cy="6462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13C36"/>
              </a:buClr>
              <a:buSzPts val="2800"/>
              <a:buFont typeface="Calibri"/>
              <a:buNone/>
            </a:pPr>
            <a:r>
              <a:rPr lang="fr-FR" sz="2800" b="1" i="0" u="none" strike="noStrike" cap="none">
                <a:solidFill>
                  <a:srgbClr val="313C36"/>
                </a:solidFill>
                <a:latin typeface="Calibri"/>
                <a:ea typeface="Calibri"/>
                <a:cs typeface="Calibri"/>
                <a:sym typeface="Calibri"/>
              </a:rPr>
              <a:t>4</a:t>
            </a:r>
            <a:r>
              <a:rPr lang="fr-FR" sz="2000" b="0" i="0" u="none" strike="noStrike" cap="none">
                <a:solidFill>
                  <a:srgbClr val="313C3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35" name="Google Shape;335;p4" descr="Une image contenant flèche&#10;&#10;Description générée automatiquement"/>
          <p:cNvPicPr preferRelativeResize="0"/>
          <p:nvPr/>
        </p:nvPicPr>
        <p:blipFill rotWithShape="1">
          <a:blip r:embed="rId9">
            <a:alphaModFix/>
          </a:blip>
          <a:srcRect/>
          <a:stretch/>
        </p:blipFill>
        <p:spPr>
          <a:xfrm>
            <a:off x="4411854" y="3215285"/>
            <a:ext cx="1034709" cy="1034709"/>
          </a:xfrm>
          <a:prstGeom prst="rect">
            <a:avLst/>
          </a:prstGeom>
          <a:noFill/>
          <a:ln>
            <a:noFill/>
          </a:ln>
        </p:spPr>
      </p:pic>
      <p:pic>
        <p:nvPicPr>
          <p:cNvPr id="342" name="Google Shape;342;p4">
            <a:hlinkClick r:id="rId7"/>
          </p:cNvPr>
          <p:cNvPicPr preferRelativeResize="0"/>
          <p:nvPr/>
        </p:nvPicPr>
        <p:blipFill rotWithShape="1">
          <a:blip r:embed="rId10">
            <a:alphaModFix/>
          </a:blip>
          <a:srcRect/>
          <a:stretch/>
        </p:blipFill>
        <p:spPr>
          <a:xfrm>
            <a:off x="8356275" y="5267245"/>
            <a:ext cx="1732587" cy="1411730"/>
          </a:xfrm>
          <a:prstGeom prst="rect">
            <a:avLst/>
          </a:prstGeom>
          <a:noFill/>
          <a:ln>
            <a:noFill/>
          </a:ln>
        </p:spPr>
      </p:pic>
      <p:pic>
        <p:nvPicPr>
          <p:cNvPr id="343" name="Google Shape;343;p4">
            <a:hlinkClick r:id="rId5"/>
          </p:cNvPr>
          <p:cNvPicPr preferRelativeResize="0"/>
          <p:nvPr/>
        </p:nvPicPr>
        <p:blipFill rotWithShape="1">
          <a:blip r:embed="rId11">
            <a:alphaModFix/>
          </a:blip>
          <a:srcRect/>
          <a:stretch/>
        </p:blipFill>
        <p:spPr>
          <a:xfrm>
            <a:off x="2154203" y="2581114"/>
            <a:ext cx="2817728" cy="857569"/>
          </a:xfrm>
          <a:prstGeom prst="rect">
            <a:avLst/>
          </a:prstGeom>
          <a:noFill/>
          <a:ln>
            <a:noFill/>
          </a:ln>
        </p:spPr>
      </p:pic>
      <p:pic>
        <p:nvPicPr>
          <p:cNvPr id="344" name="Google Shape;344;p4"/>
          <p:cNvPicPr preferRelativeResize="0"/>
          <p:nvPr/>
        </p:nvPicPr>
        <p:blipFill rotWithShape="1">
          <a:blip r:embed="rId12">
            <a:alphaModFix/>
          </a:blip>
          <a:srcRect/>
          <a:stretch/>
        </p:blipFill>
        <p:spPr>
          <a:xfrm>
            <a:off x="127040" y="75271"/>
            <a:ext cx="1739659" cy="1512855"/>
          </a:xfrm>
          <a:prstGeom prst="rect">
            <a:avLst/>
          </a:prstGeom>
          <a:solidFill>
            <a:schemeClr val="bg1"/>
          </a:solidFill>
          <a:ln>
            <a:noFill/>
          </a:ln>
        </p:spPr>
      </p:pic>
      <p:pic>
        <p:nvPicPr>
          <p:cNvPr id="2" name="Image 1">
            <a:hlinkClick r:id="rId6"/>
          </p:cNvPr>
          <p:cNvPicPr>
            <a:picLocks noChangeAspect="1"/>
          </p:cNvPicPr>
          <p:nvPr/>
        </p:nvPicPr>
        <p:blipFill>
          <a:blip r:embed="rId13"/>
          <a:stretch>
            <a:fillRect/>
          </a:stretch>
        </p:blipFill>
        <p:spPr>
          <a:xfrm>
            <a:off x="3945275" y="5267245"/>
            <a:ext cx="1414719" cy="1276438"/>
          </a:xfrm>
          <a:prstGeom prst="rect">
            <a:avLst/>
          </a:prstGeom>
        </p:spPr>
      </p:pic>
      <p:grpSp>
        <p:nvGrpSpPr>
          <p:cNvPr id="34" name="Groupe 33"/>
          <p:cNvGrpSpPr/>
          <p:nvPr/>
        </p:nvGrpSpPr>
        <p:grpSpPr>
          <a:xfrm>
            <a:off x="9520423" y="1098979"/>
            <a:ext cx="2610130" cy="1104979"/>
            <a:chOff x="8618220" y="118268"/>
            <a:chExt cx="3149486" cy="1310482"/>
          </a:xfrm>
        </p:grpSpPr>
        <p:sp>
          <p:nvSpPr>
            <p:cNvPr id="35" name="Rectangle 34"/>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p:cNvGrpSpPr/>
            <p:nvPr/>
          </p:nvGrpSpPr>
          <p:grpSpPr>
            <a:xfrm>
              <a:off x="8804450" y="118268"/>
              <a:ext cx="2963256" cy="1225668"/>
              <a:chOff x="8804450" y="118268"/>
              <a:chExt cx="2963256" cy="1225668"/>
            </a:xfrm>
          </p:grpSpPr>
          <p:sp>
            <p:nvSpPr>
              <p:cNvPr id="37" name="ZoneTexte 36"/>
              <p:cNvSpPr txBox="1"/>
              <p:nvPr/>
            </p:nvSpPr>
            <p:spPr>
              <a:xfrm>
                <a:off x="9512878" y="248421"/>
                <a:ext cx="2254828" cy="711782"/>
              </a:xfrm>
              <a:prstGeom prst="rect">
                <a:avLst/>
              </a:prstGeom>
              <a:noFill/>
              <a:ln>
                <a:noFill/>
              </a:ln>
            </p:spPr>
            <p:txBody>
              <a:bodyPr wrap="square" rtlCol="0">
                <a:spAutoFit/>
              </a:bodyPr>
              <a:lstStyle/>
              <a:p>
                <a:pPr algn="ctr"/>
                <a:r>
                  <a:rPr lang="fr-FR" sz="1100" dirty="0"/>
                  <a:t>Images Actives</a:t>
                </a:r>
              </a:p>
              <a:p>
                <a:pPr algn="ctr"/>
                <a:r>
                  <a:rPr lang="fr-FR" sz="1100" dirty="0"/>
                  <a:t>Clique sur les images pour accéder à la ressource</a:t>
                </a:r>
              </a:p>
            </p:txBody>
          </p:sp>
          <p:pic>
            <p:nvPicPr>
              <p:cNvPr id="38" name="Imag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39" name="Imag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51738" y="889439"/>
                <a:ext cx="454497" cy="454497"/>
              </a:xfrm>
              <a:prstGeom prst="rect">
                <a:avLst/>
              </a:prstGeom>
              <a:ln>
                <a:noFill/>
              </a:ln>
            </p:spPr>
          </p:pic>
        </p:grpSp>
      </p:grpSp>
      <p:sp>
        <p:nvSpPr>
          <p:cNvPr id="318" name="Google Shape;318;p4"/>
          <p:cNvSpPr/>
          <p:nvPr/>
        </p:nvSpPr>
        <p:spPr>
          <a:xfrm>
            <a:off x="1736138" y="1234054"/>
            <a:ext cx="3684000" cy="2633100"/>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3596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1" name="Google Shape;351;p5"/>
          <p:cNvSpPr/>
          <p:nvPr/>
        </p:nvSpPr>
        <p:spPr>
          <a:xfrm>
            <a:off x="6719531" y="965391"/>
            <a:ext cx="3683872" cy="2656111"/>
          </a:xfrm>
          <a:prstGeom prst="roundRect">
            <a:avLst>
              <a:gd name="adj" fmla="val 6032"/>
            </a:avLst>
          </a:prstGeom>
          <a:noFill/>
          <a:ln w="28575" cap="flat" cmpd="sng">
            <a:solidFill>
              <a:srgbClr val="0B9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3" name="Google Shape;353;p5"/>
          <p:cNvSpPr txBox="1"/>
          <p:nvPr/>
        </p:nvSpPr>
        <p:spPr>
          <a:xfrm>
            <a:off x="6719531" y="1054591"/>
            <a:ext cx="354681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dirty="0">
                <a:solidFill>
                  <a:srgbClr val="606060"/>
                </a:solidFill>
                <a:latin typeface="Calibri"/>
                <a:ea typeface="Calibri"/>
                <a:cs typeface="Calibri"/>
                <a:sym typeface="Calibri"/>
              </a:rPr>
              <a:t>Événement 10 Novembre 2021</a:t>
            </a:r>
            <a:endParaRPr sz="1400" b="0" i="0" u="none" strike="noStrike" cap="none" dirty="0">
              <a:solidFill>
                <a:srgbClr val="000000"/>
              </a:solidFill>
              <a:latin typeface="Arial"/>
              <a:ea typeface="Arial"/>
              <a:cs typeface="Arial"/>
              <a:sym typeface="Arial"/>
            </a:endParaRPr>
          </a:p>
        </p:txBody>
      </p:sp>
      <p:sp>
        <p:nvSpPr>
          <p:cNvPr id="354" name="Google Shape;354;p5"/>
          <p:cNvSpPr txBox="1"/>
          <p:nvPr/>
        </p:nvSpPr>
        <p:spPr>
          <a:xfrm>
            <a:off x="6832607" y="1509294"/>
            <a:ext cx="1993436"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0" i="1" u="none" strike="noStrike" cap="none" dirty="0">
                <a:solidFill>
                  <a:srgbClr val="606060"/>
                </a:solidFill>
                <a:latin typeface="Avenir"/>
                <a:ea typeface="Avenir"/>
                <a:cs typeface="Avenir"/>
                <a:sym typeface="Avenir"/>
              </a:rPr>
              <a:t>HOPE Etudiant organise le  volet étudiant pour la journée nationale de la précarité énergétique de la Fondation Abbé Pierre</a:t>
            </a:r>
            <a:endParaRPr sz="1600" b="1" i="1" u="none" strike="noStrike" cap="none" dirty="0">
              <a:solidFill>
                <a:srgbClr val="606060"/>
              </a:solidFill>
              <a:latin typeface="Avenir"/>
              <a:ea typeface="Avenir"/>
              <a:cs typeface="Avenir"/>
              <a:sym typeface="Avenir"/>
            </a:endParaRPr>
          </a:p>
        </p:txBody>
      </p:sp>
      <p:sp>
        <p:nvSpPr>
          <p:cNvPr id="355" name="Google Shape;355;p5"/>
          <p:cNvSpPr txBox="1"/>
          <p:nvPr/>
        </p:nvSpPr>
        <p:spPr>
          <a:xfrm>
            <a:off x="227555" y="114602"/>
            <a:ext cx="12192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3600"/>
              <a:buFont typeface="Arial"/>
              <a:buNone/>
            </a:pPr>
            <a:r>
              <a:rPr lang="fr-FR" sz="3600" b="1" dirty="0">
                <a:solidFill>
                  <a:srgbClr val="595959"/>
                </a:solidFill>
                <a:latin typeface="Arial"/>
                <a:ea typeface="Arial"/>
                <a:cs typeface="Arial"/>
                <a:sym typeface="Arial"/>
              </a:rPr>
              <a:t>Participe au prochain événement</a:t>
            </a:r>
            <a:endParaRPr sz="1400" b="0" i="0" u="none" strike="noStrike" cap="none" dirty="0">
              <a:solidFill>
                <a:srgbClr val="000000"/>
              </a:solidFill>
              <a:latin typeface="Arial"/>
              <a:ea typeface="Arial"/>
              <a:cs typeface="Arial"/>
              <a:sym typeface="Arial"/>
            </a:endParaRPr>
          </a:p>
        </p:txBody>
      </p:sp>
      <p:cxnSp>
        <p:nvCxnSpPr>
          <p:cNvPr id="356" name="Google Shape;356;p5"/>
          <p:cNvCxnSpPr/>
          <p:nvPr/>
        </p:nvCxnSpPr>
        <p:spPr>
          <a:xfrm>
            <a:off x="1935671" y="855908"/>
            <a:ext cx="8791461" cy="0"/>
          </a:xfrm>
          <a:prstGeom prst="straightConnector1">
            <a:avLst/>
          </a:prstGeom>
          <a:noFill/>
          <a:ln w="38100" cap="flat" cmpd="sng">
            <a:solidFill>
              <a:srgbClr val="0B97A9"/>
            </a:solidFill>
            <a:prstDash val="solid"/>
            <a:miter lim="800000"/>
            <a:headEnd type="none" w="sm" len="sm"/>
            <a:tailEnd type="none" w="sm" len="sm"/>
          </a:ln>
        </p:spPr>
      </p:cxnSp>
      <p:pic>
        <p:nvPicPr>
          <p:cNvPr id="361" name="Google Shape;361;p5"/>
          <p:cNvPicPr preferRelativeResize="0"/>
          <p:nvPr/>
        </p:nvPicPr>
        <p:blipFill rotWithShape="1">
          <a:blip r:embed="rId3">
            <a:alphaModFix/>
          </a:blip>
          <a:srcRect/>
          <a:stretch/>
        </p:blipFill>
        <p:spPr>
          <a:xfrm>
            <a:off x="8826043" y="1709387"/>
            <a:ext cx="1428750" cy="1762125"/>
          </a:xfrm>
          <a:prstGeom prst="rect">
            <a:avLst/>
          </a:prstGeom>
          <a:noFill/>
          <a:ln>
            <a:noFill/>
          </a:ln>
        </p:spPr>
      </p:pic>
      <p:pic>
        <p:nvPicPr>
          <p:cNvPr id="362" name="Google Shape;362;p5"/>
          <p:cNvPicPr preferRelativeResize="0"/>
          <p:nvPr/>
        </p:nvPicPr>
        <p:blipFill rotWithShape="1">
          <a:blip r:embed="rId4">
            <a:alphaModFix/>
          </a:blip>
          <a:srcRect/>
          <a:stretch/>
        </p:blipFill>
        <p:spPr>
          <a:xfrm>
            <a:off x="127464" y="16853"/>
            <a:ext cx="1739659" cy="1512855"/>
          </a:xfrm>
          <a:prstGeom prst="rect">
            <a:avLst/>
          </a:prstGeom>
          <a:solidFill>
            <a:schemeClr val="bg1"/>
          </a:solidFill>
          <a:ln>
            <a:noFill/>
          </a:ln>
        </p:spPr>
      </p:pic>
      <p:sp>
        <p:nvSpPr>
          <p:cNvPr id="2" name="ZoneTexte 1"/>
          <p:cNvSpPr txBox="1"/>
          <p:nvPr/>
        </p:nvSpPr>
        <p:spPr>
          <a:xfrm>
            <a:off x="6832608" y="3821595"/>
            <a:ext cx="3570795" cy="2123658"/>
          </a:xfrm>
          <a:prstGeom prst="rect">
            <a:avLst/>
          </a:prstGeom>
          <a:noFill/>
          <a:ln>
            <a:solidFill>
              <a:schemeClr val="accent3"/>
            </a:solidFill>
          </a:ln>
        </p:spPr>
        <p:txBody>
          <a:bodyPr wrap="square" rtlCol="0">
            <a:spAutoFit/>
          </a:bodyPr>
          <a:lstStyle/>
          <a:p>
            <a:pPr marL="285750" indent="-285750">
              <a:buFont typeface="Arial" panose="020B0604020202020204" pitchFamily="34" charset="0"/>
              <a:buChar char="•"/>
            </a:pPr>
            <a:r>
              <a:rPr lang="fr-FR" sz="1200" dirty="0"/>
              <a:t>Participe aux webinaires </a:t>
            </a:r>
          </a:p>
          <a:p>
            <a:r>
              <a:rPr lang="fr-FR" sz="1200" dirty="0"/>
              <a:t>10 </a:t>
            </a:r>
            <a:r>
              <a:rPr lang="fr-FR" sz="1200" dirty="0" err="1"/>
              <a:t>Nov</a:t>
            </a:r>
            <a:r>
              <a:rPr lang="fr-FR" sz="1200" dirty="0"/>
              <a:t> 18h : prévenir et guérir la précarité énergétique étudiante</a:t>
            </a:r>
          </a:p>
          <a:p>
            <a:r>
              <a:rPr lang="fr-FR" sz="1200" dirty="0"/>
              <a:t>16 </a:t>
            </a:r>
            <a:r>
              <a:rPr lang="fr-FR" sz="1200" dirty="0" err="1"/>
              <a:t>Nov</a:t>
            </a:r>
            <a:r>
              <a:rPr lang="fr-FR" sz="1200" dirty="0"/>
              <a:t> 18h : comment m’investir, quelles actions concrètes?</a:t>
            </a:r>
          </a:p>
          <a:p>
            <a:r>
              <a:rPr lang="fr-FR" sz="1200" dirty="0"/>
              <a:t>17 </a:t>
            </a:r>
            <a:r>
              <a:rPr lang="fr-FR" sz="1200" dirty="0" err="1"/>
              <a:t>Nov</a:t>
            </a:r>
            <a:r>
              <a:rPr lang="fr-FR" sz="1200" dirty="0"/>
              <a:t> 16h : le best of des actions étudiantes</a:t>
            </a:r>
          </a:p>
          <a:p>
            <a:pPr marL="285750" indent="-285750">
              <a:buFont typeface="Arial" panose="020B0604020202020204" pitchFamily="34" charset="0"/>
              <a:buChar char="•"/>
            </a:pPr>
            <a:r>
              <a:rPr lang="fr-FR" sz="1200" dirty="0"/>
              <a:t>Participe aux activités organisées sur Grenoble, Paris, Marseille…. </a:t>
            </a:r>
          </a:p>
          <a:p>
            <a:pPr marL="285750" indent="-285750">
              <a:buFont typeface="Arial" panose="020B0604020202020204" pitchFamily="34" charset="0"/>
              <a:buChar char="•"/>
            </a:pPr>
            <a:r>
              <a:rPr lang="fr-FR" sz="1200" dirty="0"/>
              <a:t>Rejoins l’équipe projet</a:t>
            </a:r>
          </a:p>
          <a:p>
            <a:pPr marL="285750" indent="-285750">
              <a:buFont typeface="Arial" panose="020B0604020202020204" pitchFamily="34" charset="0"/>
              <a:buChar char="•"/>
            </a:pPr>
            <a:r>
              <a:rPr lang="fr-FR" sz="1200" dirty="0"/>
              <a:t>Demande le kit pour organiser une animation sur ton campus</a:t>
            </a:r>
          </a:p>
        </p:txBody>
      </p:sp>
      <p:pic>
        <p:nvPicPr>
          <p:cNvPr id="3" name="Image 2"/>
          <p:cNvPicPr>
            <a:picLocks noChangeAspect="1"/>
          </p:cNvPicPr>
          <p:nvPr/>
        </p:nvPicPr>
        <p:blipFill>
          <a:blip r:embed="rId5" cstate="print">
            <a:clrChange>
              <a:clrFrom>
                <a:srgbClr val="F5F6FB"/>
              </a:clrFrom>
              <a:clrTo>
                <a:srgbClr val="F5F6FB">
                  <a:alpha val="0"/>
                </a:srgbClr>
              </a:clrTo>
            </a:clrChange>
            <a:extLst>
              <a:ext uri="{28A0092B-C50C-407E-A947-70E740481C1C}">
                <a14:useLocalDpi xmlns:a14="http://schemas.microsoft.com/office/drawing/2010/main" val="0"/>
              </a:ext>
            </a:extLst>
          </a:blip>
          <a:stretch>
            <a:fillRect/>
          </a:stretch>
        </p:blipFill>
        <p:spPr>
          <a:xfrm>
            <a:off x="227555" y="1624724"/>
            <a:ext cx="6359298" cy="4623955"/>
          </a:xfrm>
          <a:prstGeom prst="rect">
            <a:avLst/>
          </a:prstGeom>
        </p:spPr>
      </p:pic>
      <p:sp>
        <p:nvSpPr>
          <p:cNvPr id="4" name="ZoneTexte 3"/>
          <p:cNvSpPr txBox="1"/>
          <p:nvPr/>
        </p:nvSpPr>
        <p:spPr>
          <a:xfrm>
            <a:off x="6784814" y="6057901"/>
            <a:ext cx="3894525" cy="584775"/>
          </a:xfrm>
          <a:prstGeom prst="rect">
            <a:avLst/>
          </a:prstGeom>
          <a:noFill/>
        </p:spPr>
        <p:txBody>
          <a:bodyPr wrap="square" rtlCol="0">
            <a:spAutoFit/>
          </a:bodyPr>
          <a:lstStyle/>
          <a:p>
            <a:r>
              <a:rPr lang="fr-FR" sz="1400" b="1" dirty="0"/>
              <a:t>Contact</a:t>
            </a:r>
            <a:r>
              <a:rPr lang="fr-FR" sz="1400" dirty="0"/>
              <a:t> : </a:t>
            </a:r>
            <a:r>
              <a:rPr lang="en-US" sz="1400" dirty="0"/>
              <a:t>nathan.pitillion@grenoble-inp.org</a:t>
            </a:r>
          </a:p>
          <a:p>
            <a:endParaRPr lang="fr-FR" dirty="0"/>
          </a:p>
        </p:txBody>
      </p:sp>
    </p:spTree>
    <p:extLst>
      <p:ext uri="{BB962C8B-B14F-4D97-AF65-F5344CB8AC3E}">
        <p14:creationId xmlns:p14="http://schemas.microsoft.com/office/powerpoint/2010/main" val="29512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D. La chaire HOPE</a:t>
            </a:r>
          </a:p>
        </p:txBody>
      </p:sp>
      <p:sp>
        <p:nvSpPr>
          <p:cNvPr id="6" name="Sous-titre 5"/>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24</a:t>
            </a:fld>
            <a:endParaRPr lang="fr-FR"/>
          </a:p>
        </p:txBody>
      </p:sp>
    </p:spTree>
    <p:extLst>
      <p:ext uri="{BB962C8B-B14F-4D97-AF65-F5344CB8AC3E}">
        <p14:creationId xmlns:p14="http://schemas.microsoft.com/office/powerpoint/2010/main" val="206968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Qui sommes-nous?</a:t>
            </a:r>
          </a:p>
        </p:txBody>
      </p:sp>
      <p:sp>
        <p:nvSpPr>
          <p:cNvPr id="7" name="Espace réservé du contenu 6"/>
          <p:cNvSpPr>
            <a:spLocks noGrp="1"/>
          </p:cNvSpPr>
          <p:nvPr>
            <p:ph idx="1"/>
          </p:nvPr>
        </p:nvSpPr>
        <p:spPr>
          <a:xfrm>
            <a:off x="356616" y="1342012"/>
            <a:ext cx="10997184" cy="4351338"/>
          </a:xfrm>
        </p:spPr>
        <p:txBody>
          <a:bodyPr>
            <a:normAutofit fontScale="55000" lnSpcReduction="20000"/>
          </a:bodyPr>
          <a:lstStyle/>
          <a:p>
            <a:pPr>
              <a:lnSpc>
                <a:spcPct val="120000"/>
              </a:lnSpc>
            </a:pPr>
            <a:r>
              <a:rPr lang="fr-FR" dirty="0"/>
              <a:t>Ce document été réalisé par la chaire HOPE à destination du public étudiant</a:t>
            </a:r>
          </a:p>
          <a:p>
            <a:pPr>
              <a:lnSpc>
                <a:spcPct val="120000"/>
              </a:lnSpc>
            </a:pPr>
            <a:r>
              <a:rPr lang="fr-FR" dirty="0"/>
              <a:t>Sous le patronage du Ministère de la Transition Ecologique et Solidaire et de Madame Marjolaine </a:t>
            </a:r>
            <a:r>
              <a:rPr lang="fr-FR" dirty="0" err="1"/>
              <a:t>Meynier-Millefert</a:t>
            </a:r>
            <a:r>
              <a:rPr lang="fr-FR" dirty="0"/>
              <a:t>, députée de l’Isère, la Chaire d’Excellence HOPE est une initiative de la Fondation Grenoble INP et de ses treize partenaires représentants les collectivités territoriales, l’industrie de l’énergie, les institutions financières et la recherche. </a:t>
            </a:r>
          </a:p>
          <a:p>
            <a:pPr>
              <a:lnSpc>
                <a:spcPct val="120000"/>
              </a:lnSpc>
            </a:pPr>
            <a:r>
              <a:rPr lang="fr-FR" dirty="0"/>
              <a:t>HOPE est un </a:t>
            </a:r>
            <a:r>
              <a:rPr lang="fr-FR" b="1" dirty="0"/>
              <a:t>lieu de recherche </a:t>
            </a:r>
            <a:r>
              <a:rPr lang="fr-FR" dirty="0"/>
              <a:t>pour développer un travail collaboratif technique, sociologique et organisationnel entre chercheurs, universitaires, acteurs publics et privés autour des enjeux liés à la précarité pour faire avancer la connaissance sur la précarité énergétique sur des domaines peu explorés comme la double précarité mobilité et énergie ou les liens santé </a:t>
            </a:r>
            <a:br>
              <a:rPr lang="fr-FR" dirty="0"/>
            </a:br>
            <a:r>
              <a:rPr lang="fr-FR" dirty="0"/>
              <a:t>et logement. </a:t>
            </a:r>
          </a:p>
          <a:p>
            <a:pPr>
              <a:lnSpc>
                <a:spcPct val="120000"/>
              </a:lnSpc>
            </a:pPr>
            <a:r>
              <a:rPr lang="fr-FR" dirty="0"/>
              <a:t>HOPE a également pour mission de porter cette connaissance sur le terrain pour favoriser la </a:t>
            </a:r>
            <a:r>
              <a:rPr lang="fr-FR" b="1" dirty="0"/>
              <a:t>mobilisation de nouveaux acteurs</a:t>
            </a:r>
            <a:r>
              <a:rPr lang="fr-FR" dirty="0"/>
              <a:t> dans la lutte contre la précarité énergétique. Sensibiliser, créer des liens, animer des réseaux.</a:t>
            </a:r>
          </a:p>
          <a:p>
            <a:pPr marL="0" indent="0">
              <a:lnSpc>
                <a:spcPct val="120000"/>
              </a:lnSpc>
              <a:buNone/>
            </a:pPr>
            <a:r>
              <a:rPr lang="fr-FR" b="1" dirty="0"/>
              <a:t>A ce titre HOPE mène un action particulière auprès des étudiants afin qu’ils soient éclairés sur le phénomène de la précarité énergétique et qu’ils puissent participer dès maintenant à la recherche ce solutions innovantes sur ce thème.</a:t>
            </a:r>
          </a:p>
          <a:p>
            <a:endParaRPr lang="fr-FR" dirty="0"/>
          </a:p>
        </p:txBody>
      </p:sp>
      <p:sp>
        <p:nvSpPr>
          <p:cNvPr id="5" name="Espace réservé du numéro de diapositive 4"/>
          <p:cNvSpPr>
            <a:spLocks noGrp="1"/>
          </p:cNvSpPr>
          <p:nvPr>
            <p:ph type="sldNum" sz="quarter" idx="12"/>
          </p:nvPr>
        </p:nvSpPr>
        <p:spPr/>
        <p:txBody>
          <a:bodyPr/>
          <a:lstStyle/>
          <a:p>
            <a:fld id="{D3B25C73-8A36-4E7E-8454-DFF16A544B78}" type="slidenum">
              <a:rPr lang="fr-FR" smtClean="0"/>
              <a:pPr/>
              <a:t>25</a:t>
            </a:fld>
            <a:endParaRPr lang="fr-FR"/>
          </a:p>
        </p:txBody>
      </p:sp>
      <p:sp>
        <p:nvSpPr>
          <p:cNvPr id="4" name="Espace réservé du pied de page 3"/>
          <p:cNvSpPr>
            <a:spLocks noGrp="1"/>
          </p:cNvSpPr>
          <p:nvPr>
            <p:ph type="ftr" sz="quarter" idx="4294967295"/>
          </p:nvPr>
        </p:nvSpPr>
        <p:spPr>
          <a:xfrm>
            <a:off x="0" y="6502400"/>
            <a:ext cx="4114800" cy="365125"/>
          </a:xfrm>
        </p:spPr>
        <p:txBody>
          <a:bodyPr/>
          <a:lstStyle/>
          <a:p>
            <a:r>
              <a:rPr lang="fr-FR"/>
              <a:t>Chaire HOPE - Guide de l'Etudiant</a:t>
            </a:r>
          </a:p>
        </p:txBody>
      </p:sp>
      <p:sp>
        <p:nvSpPr>
          <p:cNvPr id="8" name="ZoneTexte 7"/>
          <p:cNvSpPr txBox="1"/>
          <p:nvPr/>
        </p:nvSpPr>
        <p:spPr>
          <a:xfrm>
            <a:off x="7356764" y="5693350"/>
            <a:ext cx="3065318" cy="584775"/>
          </a:xfrm>
          <a:prstGeom prst="rect">
            <a:avLst/>
          </a:prstGeom>
          <a:noFill/>
        </p:spPr>
        <p:txBody>
          <a:bodyPr wrap="square" rtlCol="0">
            <a:spAutoFit/>
          </a:bodyPr>
          <a:lstStyle/>
          <a:p>
            <a:pPr algn="ctr"/>
            <a:r>
              <a:rPr lang="fr-FR" sz="1600" dirty="0">
                <a:hlinkClick r:id="rId2"/>
              </a:rPr>
              <a:t>Pour en savoir plus sur la chaire HOPE</a:t>
            </a:r>
            <a:endParaRPr lang="fr-FR" sz="1600" dirty="0"/>
          </a:p>
        </p:txBody>
      </p:sp>
    </p:spTree>
    <p:extLst>
      <p:ext uri="{BB962C8B-B14F-4D97-AF65-F5344CB8AC3E}">
        <p14:creationId xmlns:p14="http://schemas.microsoft.com/office/powerpoint/2010/main" val="3250773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5055" y="0"/>
            <a:ext cx="1019694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6E3E906-0039-443E-9015-AA9C1D90A66D}"/>
              </a:ext>
            </a:extLst>
          </p:cNvPr>
          <p:cNvSpPr>
            <a:spLocks noGrp="1"/>
          </p:cNvSpPr>
          <p:nvPr>
            <p:ph type="sldNum" sz="quarter" idx="12"/>
          </p:nvPr>
        </p:nvSpPr>
        <p:spPr/>
        <p:txBody>
          <a:bodyPr/>
          <a:lstStyle/>
          <a:p>
            <a:fld id="{D3B25C73-8A36-4E7E-8454-DFF16A544B78}" type="slidenum">
              <a:rPr lang="fr-FR" smtClean="0"/>
              <a:pPr/>
              <a:t>26</a:t>
            </a:fld>
            <a:endParaRPr lang="fr-FR"/>
          </a:p>
        </p:txBody>
      </p:sp>
      <p:pic>
        <p:nvPicPr>
          <p:cNvPr id="2" name="Image 1"/>
          <p:cNvPicPr>
            <a:picLocks noChangeAspect="1"/>
          </p:cNvPicPr>
          <p:nvPr/>
        </p:nvPicPr>
        <p:blipFill>
          <a:blip r:embed="rId2" cstate="print">
            <a:clrChange>
              <a:clrFrom>
                <a:srgbClr val="F5F8FF"/>
              </a:clrFrom>
              <a:clrTo>
                <a:srgbClr val="F5F8FF">
                  <a:alpha val="0"/>
                </a:srgbClr>
              </a:clrTo>
            </a:clrChange>
            <a:extLst>
              <a:ext uri="{28A0092B-C50C-407E-A947-70E740481C1C}">
                <a14:useLocalDpi xmlns:a14="http://schemas.microsoft.com/office/drawing/2010/main" val="0"/>
              </a:ext>
            </a:extLst>
          </a:blip>
          <a:stretch>
            <a:fillRect/>
          </a:stretch>
        </p:blipFill>
        <p:spPr>
          <a:xfrm>
            <a:off x="2128262" y="-11230"/>
            <a:ext cx="9447211" cy="6869230"/>
          </a:xfrm>
          <a:prstGeom prst="rect">
            <a:avLst/>
          </a:prstGeom>
        </p:spPr>
      </p:pic>
    </p:spTree>
    <p:extLst>
      <p:ext uri="{BB962C8B-B14F-4D97-AF65-F5344CB8AC3E}">
        <p14:creationId xmlns:p14="http://schemas.microsoft.com/office/powerpoint/2010/main" val="209388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72E17-276F-4198-916C-4D4F7D996B31}"/>
              </a:ext>
            </a:extLst>
          </p:cNvPr>
          <p:cNvSpPr>
            <a:spLocks noGrp="1"/>
          </p:cNvSpPr>
          <p:nvPr>
            <p:ph type="title"/>
          </p:nvPr>
        </p:nvSpPr>
        <p:spPr>
          <a:xfrm>
            <a:off x="2450592" y="199005"/>
            <a:ext cx="8903208" cy="979359"/>
          </a:xfrm>
        </p:spPr>
        <p:txBody>
          <a:bodyPr/>
          <a:lstStyle/>
          <a:p>
            <a:r>
              <a:rPr lang="en-US" dirty="0"/>
              <a:t>La </a:t>
            </a:r>
            <a:r>
              <a:rPr lang="en-US" dirty="0" err="1"/>
              <a:t>chaire</a:t>
            </a:r>
            <a:r>
              <a:rPr lang="en-US" dirty="0"/>
              <a:t> HOPE </a:t>
            </a:r>
            <a:r>
              <a:rPr lang="en-US" dirty="0" err="1"/>
              <a:t>ferme</a:t>
            </a:r>
            <a:r>
              <a:rPr lang="en-US" dirty="0"/>
              <a:t> </a:t>
            </a:r>
            <a:r>
              <a:rPr lang="en-US" dirty="0" err="1"/>
              <a:t>ses</a:t>
            </a:r>
            <a:r>
              <a:rPr lang="en-US" dirty="0"/>
              <a:t> </a:t>
            </a:r>
            <a:r>
              <a:rPr lang="en-US" dirty="0" err="1"/>
              <a:t>portes</a:t>
            </a:r>
            <a:r>
              <a:rPr lang="en-US" dirty="0"/>
              <a:t> fin </a:t>
            </a:r>
            <a:r>
              <a:rPr lang="en-US" dirty="0" err="1"/>
              <a:t>avril</a:t>
            </a:r>
            <a:r>
              <a:rPr lang="en-US" dirty="0"/>
              <a:t> 2023 </a:t>
            </a:r>
            <a:r>
              <a:rPr lang="en-US" dirty="0" err="1"/>
              <a:t>mais</a:t>
            </a:r>
            <a:r>
              <a:rPr lang="en-US" dirty="0"/>
              <a:t> son équipe de choc </a:t>
            </a:r>
            <a:r>
              <a:rPr lang="en-US" dirty="0" err="1"/>
              <a:t>reste</a:t>
            </a:r>
            <a:r>
              <a:rPr lang="en-US" dirty="0"/>
              <a:t> </a:t>
            </a:r>
            <a:r>
              <a:rPr lang="en-US" dirty="0" err="1"/>
              <a:t>joignable</a:t>
            </a:r>
            <a:endParaRPr lang="en-US" dirty="0"/>
          </a:p>
        </p:txBody>
      </p:sp>
      <p:pic>
        <p:nvPicPr>
          <p:cNvPr id="23" name="Picture 8" descr="RÃ©sultat de recherche d'images pour &quot;Regis largillier&quot;">
            <a:extLst>
              <a:ext uri="{FF2B5EF4-FFF2-40B4-BE49-F238E27FC236}">
                <a16:creationId xmlns:a16="http://schemas.microsoft.com/office/drawing/2014/main" id="{9073AE02-DF09-474F-8A50-778770F2A5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69" r="31546" b="1"/>
          <a:stretch/>
        </p:blipFill>
        <p:spPr bwMode="auto">
          <a:xfrm>
            <a:off x="497894" y="1798054"/>
            <a:ext cx="1275488" cy="1332946"/>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D01A3C67-C0A0-4F4F-966A-8BB77504F7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239" b="-1"/>
          <a:stretch/>
        </p:blipFill>
        <p:spPr>
          <a:xfrm>
            <a:off x="497894" y="3966567"/>
            <a:ext cx="1275488" cy="1331964"/>
          </a:xfrm>
          <a:prstGeom prst="rect">
            <a:avLst/>
          </a:prstGeom>
        </p:spPr>
      </p:pic>
      <p:pic>
        <p:nvPicPr>
          <p:cNvPr id="25" name="Image 24">
            <a:extLst>
              <a:ext uri="{FF2B5EF4-FFF2-40B4-BE49-F238E27FC236}">
                <a16:creationId xmlns:a16="http://schemas.microsoft.com/office/drawing/2014/main" id="{4C869BAA-04E1-4A0D-9C1B-083FBCD92F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310" r="-1" b="-1"/>
          <a:stretch/>
        </p:blipFill>
        <p:spPr>
          <a:xfrm>
            <a:off x="5792070" y="1710516"/>
            <a:ext cx="1274554" cy="1331964"/>
          </a:xfrm>
          <a:prstGeom prst="rect">
            <a:avLst/>
          </a:prstGeom>
        </p:spPr>
      </p:pic>
      <p:sp>
        <p:nvSpPr>
          <p:cNvPr id="27" name="ZoneTexte 26">
            <a:extLst>
              <a:ext uri="{FF2B5EF4-FFF2-40B4-BE49-F238E27FC236}">
                <a16:creationId xmlns:a16="http://schemas.microsoft.com/office/drawing/2014/main" id="{30A036E1-DC1E-439A-8558-2A9E4256F7BF}"/>
              </a:ext>
            </a:extLst>
          </p:cNvPr>
          <p:cNvSpPr txBox="1"/>
          <p:nvPr/>
        </p:nvSpPr>
        <p:spPr>
          <a:xfrm>
            <a:off x="2020607" y="4282868"/>
            <a:ext cx="2130532" cy="1015663"/>
          </a:xfrm>
          <a:prstGeom prst="rect">
            <a:avLst/>
          </a:prstGeom>
          <a:noFill/>
        </p:spPr>
        <p:txBody>
          <a:bodyPr wrap="square" rtlCol="0">
            <a:spAutoFit/>
          </a:bodyPr>
          <a:lstStyle/>
          <a:p>
            <a:r>
              <a:rPr lang="en-US" sz="1200" dirty="0"/>
              <a:t>Aude Mingam </a:t>
            </a:r>
          </a:p>
          <a:p>
            <a:r>
              <a:rPr lang="en-US" sz="1200" dirty="0" err="1"/>
              <a:t>Projets</a:t>
            </a:r>
            <a:r>
              <a:rPr lang="en-US" sz="1200" dirty="0"/>
              <a:t> Recherche</a:t>
            </a:r>
          </a:p>
          <a:p>
            <a:r>
              <a:rPr lang="en-US" sz="1200" dirty="0"/>
              <a:t>Action sur Grenoble</a:t>
            </a:r>
          </a:p>
          <a:p>
            <a:endParaRPr lang="en-US" sz="1200" dirty="0"/>
          </a:p>
          <a:p>
            <a:r>
              <a:rPr lang="en-US" sz="1200" dirty="0"/>
              <a:t>aude.mingam@gmail.com </a:t>
            </a:r>
          </a:p>
        </p:txBody>
      </p:sp>
      <p:sp>
        <p:nvSpPr>
          <p:cNvPr id="28" name="ZoneTexte 27">
            <a:extLst>
              <a:ext uri="{FF2B5EF4-FFF2-40B4-BE49-F238E27FC236}">
                <a16:creationId xmlns:a16="http://schemas.microsoft.com/office/drawing/2014/main" id="{EBC99CFD-5C1E-45AE-8462-AB36DB8D9301}"/>
              </a:ext>
            </a:extLst>
          </p:cNvPr>
          <p:cNvSpPr txBox="1"/>
          <p:nvPr/>
        </p:nvSpPr>
        <p:spPr>
          <a:xfrm>
            <a:off x="7190202" y="2088028"/>
            <a:ext cx="3754889" cy="830997"/>
          </a:xfrm>
          <a:prstGeom prst="rect">
            <a:avLst/>
          </a:prstGeom>
          <a:noFill/>
        </p:spPr>
        <p:txBody>
          <a:bodyPr wrap="square" rtlCol="0">
            <a:spAutoFit/>
          </a:bodyPr>
          <a:lstStyle/>
          <a:p>
            <a:r>
              <a:rPr lang="en-US" sz="1200" dirty="0" err="1"/>
              <a:t>Béatrice</a:t>
            </a:r>
            <a:r>
              <a:rPr lang="en-US" sz="1200" dirty="0"/>
              <a:t>  Le Moing</a:t>
            </a:r>
          </a:p>
          <a:p>
            <a:r>
              <a:rPr lang="en-US" sz="1200" dirty="0" err="1"/>
              <a:t>Dynamique</a:t>
            </a:r>
            <a:r>
              <a:rPr lang="en-US" sz="1200" dirty="0"/>
              <a:t> </a:t>
            </a:r>
            <a:r>
              <a:rPr lang="en-US" sz="1200" dirty="0" err="1"/>
              <a:t>Etudiante</a:t>
            </a:r>
            <a:endParaRPr lang="en-US" sz="1200" dirty="0"/>
          </a:p>
          <a:p>
            <a:endParaRPr lang="en-US" sz="1200" dirty="0"/>
          </a:p>
          <a:p>
            <a:r>
              <a:rPr lang="en-US" sz="1200" dirty="0"/>
              <a:t>beatrice.le-moing@grenoble-inp.fr</a:t>
            </a:r>
          </a:p>
        </p:txBody>
      </p:sp>
      <p:sp>
        <p:nvSpPr>
          <p:cNvPr id="30" name="ZoneTexte 29">
            <a:extLst>
              <a:ext uri="{FF2B5EF4-FFF2-40B4-BE49-F238E27FC236}">
                <a16:creationId xmlns:a16="http://schemas.microsoft.com/office/drawing/2014/main" id="{923D66B1-CF9F-4528-8628-1C2B19308835}"/>
              </a:ext>
            </a:extLst>
          </p:cNvPr>
          <p:cNvSpPr txBox="1"/>
          <p:nvPr/>
        </p:nvSpPr>
        <p:spPr>
          <a:xfrm>
            <a:off x="2020606" y="2134194"/>
            <a:ext cx="3382667" cy="1015663"/>
          </a:xfrm>
          <a:prstGeom prst="rect">
            <a:avLst/>
          </a:prstGeom>
          <a:noFill/>
        </p:spPr>
        <p:txBody>
          <a:bodyPr wrap="square" rtlCol="0">
            <a:spAutoFit/>
          </a:bodyPr>
          <a:lstStyle/>
          <a:p>
            <a:r>
              <a:rPr lang="en-US" sz="1200" dirty="0"/>
              <a:t>Régis Largillier</a:t>
            </a:r>
          </a:p>
          <a:p>
            <a:r>
              <a:rPr lang="en-US" sz="1200" dirty="0" err="1"/>
              <a:t>Fondateur</a:t>
            </a:r>
            <a:r>
              <a:rPr lang="en-US" sz="1200" dirty="0"/>
              <a:t> et </a:t>
            </a:r>
            <a:r>
              <a:rPr lang="en-US" sz="1200" dirty="0" err="1"/>
              <a:t>Titulaire</a:t>
            </a:r>
            <a:r>
              <a:rPr lang="en-US" sz="1200" dirty="0"/>
              <a:t> de la </a:t>
            </a:r>
            <a:r>
              <a:rPr lang="en-US" sz="1200" dirty="0" err="1"/>
              <a:t>Chaire</a:t>
            </a:r>
            <a:endParaRPr lang="en-US" sz="1200" dirty="0"/>
          </a:p>
          <a:p>
            <a:endParaRPr lang="en-US" sz="1200" dirty="0"/>
          </a:p>
          <a:p>
            <a:r>
              <a:rPr lang="en-US" sz="1200" dirty="0"/>
              <a:t>regis.largillier@fondation.grenoble-inp.fr</a:t>
            </a:r>
          </a:p>
          <a:p>
            <a:endParaRPr lang="en-US" sz="1200" dirty="0"/>
          </a:p>
        </p:txBody>
      </p:sp>
      <p:pic>
        <p:nvPicPr>
          <p:cNvPr id="5" name="Image 4" descr="Une image contenant personne, extérieur&#10;&#10;Description générée automatiquement">
            <a:extLst>
              <a:ext uri="{FF2B5EF4-FFF2-40B4-BE49-F238E27FC236}">
                <a16:creationId xmlns:a16="http://schemas.microsoft.com/office/drawing/2014/main" id="{C8438D1E-8A2C-C56A-B5EF-526488CE8210}"/>
              </a:ext>
            </a:extLst>
          </p:cNvPr>
          <p:cNvPicPr>
            <a:picLocks noChangeAspect="1"/>
          </p:cNvPicPr>
          <p:nvPr/>
        </p:nvPicPr>
        <p:blipFill rotWithShape="1">
          <a:blip r:embed="rId5">
            <a:extLst>
              <a:ext uri="{28A0092B-C50C-407E-A947-70E740481C1C}">
                <a14:useLocalDpi xmlns:a14="http://schemas.microsoft.com/office/drawing/2010/main" val="0"/>
              </a:ext>
            </a:extLst>
          </a:blip>
          <a:srcRect l="14464" t="11101" r="14464" b="11101"/>
          <a:stretch/>
        </p:blipFill>
        <p:spPr>
          <a:xfrm>
            <a:off x="4329147" y="3880741"/>
            <a:ext cx="1274554" cy="1395187"/>
          </a:xfrm>
          <a:prstGeom prst="rect">
            <a:avLst/>
          </a:prstGeom>
        </p:spPr>
      </p:pic>
      <p:sp>
        <p:nvSpPr>
          <p:cNvPr id="6" name="ZoneTexte 5">
            <a:extLst>
              <a:ext uri="{FF2B5EF4-FFF2-40B4-BE49-F238E27FC236}">
                <a16:creationId xmlns:a16="http://schemas.microsoft.com/office/drawing/2014/main" id="{2632CCC0-B5B7-06A6-1263-9C5767C83772}"/>
              </a:ext>
            </a:extLst>
          </p:cNvPr>
          <p:cNvSpPr txBox="1"/>
          <p:nvPr/>
        </p:nvSpPr>
        <p:spPr>
          <a:xfrm>
            <a:off x="5727279" y="4260265"/>
            <a:ext cx="2231759" cy="1015663"/>
          </a:xfrm>
          <a:prstGeom prst="rect">
            <a:avLst/>
          </a:prstGeom>
          <a:noFill/>
        </p:spPr>
        <p:txBody>
          <a:bodyPr wrap="square" rtlCol="0">
            <a:spAutoFit/>
          </a:bodyPr>
          <a:lstStyle/>
          <a:p>
            <a:r>
              <a:rPr lang="en-US" sz="1200" dirty="0"/>
              <a:t>Agathe Ménage</a:t>
            </a:r>
          </a:p>
          <a:p>
            <a:r>
              <a:rPr lang="en-US" sz="1200" dirty="0" err="1"/>
              <a:t>Dynamique</a:t>
            </a:r>
            <a:r>
              <a:rPr lang="en-US" sz="1200" dirty="0"/>
              <a:t> </a:t>
            </a:r>
            <a:r>
              <a:rPr lang="en-US" sz="1200" dirty="0" err="1"/>
              <a:t>Etudiante</a:t>
            </a:r>
            <a:endParaRPr lang="en-US" sz="1200" dirty="0"/>
          </a:p>
          <a:p>
            <a:endParaRPr lang="en-US" sz="1200" dirty="0"/>
          </a:p>
          <a:p>
            <a:endParaRPr lang="en-US" sz="1200" dirty="0"/>
          </a:p>
          <a:p>
            <a:r>
              <a:rPr lang="en-US" sz="1200" dirty="0"/>
              <a:t>agathe.menaga@gmail.com</a:t>
            </a:r>
          </a:p>
        </p:txBody>
      </p:sp>
      <p:pic>
        <p:nvPicPr>
          <p:cNvPr id="7" name="Image 6">
            <a:extLst>
              <a:ext uri="{FF2B5EF4-FFF2-40B4-BE49-F238E27FC236}">
                <a16:creationId xmlns:a16="http://schemas.microsoft.com/office/drawing/2014/main" id="{D7D076A5-D730-9A26-B720-48F5FB4AF8AC}"/>
              </a:ext>
            </a:extLst>
          </p:cNvPr>
          <p:cNvPicPr>
            <a:picLocks noChangeAspect="1"/>
          </p:cNvPicPr>
          <p:nvPr/>
        </p:nvPicPr>
        <p:blipFill rotWithShape="1">
          <a:blip r:embed="rId6"/>
          <a:srcRect l="27237" t="8695" r="21933" b="40693"/>
          <a:stretch/>
        </p:blipFill>
        <p:spPr>
          <a:xfrm>
            <a:off x="8050606" y="3903343"/>
            <a:ext cx="1384609" cy="1372585"/>
          </a:xfrm>
          <a:prstGeom prst="rect">
            <a:avLst/>
          </a:prstGeom>
        </p:spPr>
      </p:pic>
      <p:sp>
        <p:nvSpPr>
          <p:cNvPr id="8" name="ZoneTexte 7">
            <a:extLst>
              <a:ext uri="{FF2B5EF4-FFF2-40B4-BE49-F238E27FC236}">
                <a16:creationId xmlns:a16="http://schemas.microsoft.com/office/drawing/2014/main" id="{72725718-8E11-F4E4-6048-9B0CCA8B4B6E}"/>
              </a:ext>
            </a:extLst>
          </p:cNvPr>
          <p:cNvSpPr txBox="1"/>
          <p:nvPr/>
        </p:nvSpPr>
        <p:spPr>
          <a:xfrm>
            <a:off x="9628589" y="4260265"/>
            <a:ext cx="2334809" cy="1015663"/>
          </a:xfrm>
          <a:prstGeom prst="rect">
            <a:avLst/>
          </a:prstGeom>
          <a:noFill/>
        </p:spPr>
        <p:txBody>
          <a:bodyPr wrap="square" rtlCol="0">
            <a:spAutoFit/>
          </a:bodyPr>
          <a:lstStyle/>
          <a:p>
            <a:r>
              <a:rPr lang="en-US" sz="1200" dirty="0"/>
              <a:t>Florence </a:t>
            </a:r>
            <a:r>
              <a:rPr lang="en-US" sz="1200" dirty="0" err="1"/>
              <a:t>Guilcher</a:t>
            </a:r>
            <a:endParaRPr lang="en-US" sz="1200" dirty="0"/>
          </a:p>
          <a:p>
            <a:r>
              <a:rPr lang="en-US" sz="1200" dirty="0" err="1"/>
              <a:t>Dynamique</a:t>
            </a:r>
            <a:r>
              <a:rPr lang="en-US" sz="1200" dirty="0"/>
              <a:t> </a:t>
            </a:r>
            <a:r>
              <a:rPr lang="en-US" sz="1200" dirty="0" err="1"/>
              <a:t>Etudiante</a:t>
            </a:r>
            <a:endParaRPr lang="en-US" sz="1200" dirty="0"/>
          </a:p>
          <a:p>
            <a:endParaRPr lang="en-US" sz="1200" dirty="0"/>
          </a:p>
          <a:p>
            <a:endParaRPr lang="en-US" sz="1200" dirty="0"/>
          </a:p>
          <a:p>
            <a:r>
              <a:rPr lang="en-US" sz="1200" dirty="0"/>
              <a:t>florence.guilcher@gmail.com</a:t>
            </a:r>
          </a:p>
        </p:txBody>
      </p:sp>
    </p:spTree>
    <p:extLst>
      <p:ext uri="{BB962C8B-B14F-4D97-AF65-F5344CB8AC3E}">
        <p14:creationId xmlns:p14="http://schemas.microsoft.com/office/powerpoint/2010/main" val="64723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du Guide</a:t>
            </a:r>
          </a:p>
        </p:txBody>
      </p:sp>
      <p:sp>
        <p:nvSpPr>
          <p:cNvPr id="3" name="Espace réservé du contenu 2"/>
          <p:cNvSpPr>
            <a:spLocks noGrp="1"/>
          </p:cNvSpPr>
          <p:nvPr>
            <p:ph idx="1"/>
          </p:nvPr>
        </p:nvSpPr>
        <p:spPr/>
        <p:txBody>
          <a:bodyPr>
            <a:normAutofit fontScale="55000" lnSpcReduction="20000"/>
          </a:bodyPr>
          <a:lstStyle/>
          <a:p>
            <a:pPr marL="514350" indent="-514350">
              <a:buFont typeface="+mj-lt"/>
              <a:buAutoNum type="alphaUcPeriod"/>
            </a:pPr>
            <a:r>
              <a:rPr lang="fr-FR" dirty="0"/>
              <a:t>La Précarité Energétique</a:t>
            </a:r>
          </a:p>
          <a:p>
            <a:pPr marL="914400" lvl="1" indent="-457200">
              <a:buFont typeface="+mj-lt"/>
              <a:buAutoNum type="arabicPeriod"/>
            </a:pPr>
            <a:r>
              <a:rPr lang="fr-FR" dirty="0"/>
              <a:t>Introduction</a:t>
            </a:r>
          </a:p>
          <a:p>
            <a:pPr marL="914400" lvl="1" indent="-457200">
              <a:buFont typeface="+mj-lt"/>
              <a:buAutoNum type="arabicPeriod"/>
            </a:pPr>
            <a:r>
              <a:rPr lang="fr-FR" dirty="0"/>
              <a:t>QUI est touché par ce phénomène?</a:t>
            </a:r>
          </a:p>
          <a:p>
            <a:pPr marL="914400" lvl="1" indent="-457200">
              <a:buFont typeface="+mj-lt"/>
              <a:buAutoNum type="arabicPeriod"/>
            </a:pPr>
            <a:r>
              <a:rPr lang="fr-FR" dirty="0"/>
              <a:t>C’est QUOI?</a:t>
            </a:r>
          </a:p>
          <a:p>
            <a:pPr marL="914400" lvl="1" indent="-457200">
              <a:buFont typeface="+mj-lt"/>
              <a:buAutoNum type="arabicPeriod"/>
            </a:pPr>
            <a:r>
              <a:rPr lang="fr-FR" dirty="0"/>
              <a:t>Les SOLUTIONS en France</a:t>
            </a:r>
          </a:p>
          <a:p>
            <a:pPr marL="914400" lvl="1" indent="-457200">
              <a:buFont typeface="+mj-lt"/>
              <a:buAutoNum type="arabicPeriod"/>
            </a:pPr>
            <a:r>
              <a:rPr lang="fr-FR" dirty="0"/>
              <a:t>COMMENT agir?</a:t>
            </a:r>
          </a:p>
          <a:p>
            <a:pPr marL="914400" lvl="1" indent="-457200">
              <a:buFont typeface="+mj-lt"/>
              <a:buAutoNum type="arabicPeriod"/>
            </a:pPr>
            <a:r>
              <a:rPr lang="fr-FR" dirty="0"/>
              <a:t>POURQUOI s’intéresser à ce sujet en particulier?</a:t>
            </a:r>
          </a:p>
          <a:p>
            <a:pPr marL="914400" lvl="1" indent="-457200">
              <a:buFont typeface="+mj-lt"/>
              <a:buAutoNum type="arabicPeriod"/>
            </a:pPr>
            <a:r>
              <a:rPr lang="fr-FR" dirty="0"/>
              <a:t>Le vocabulaire spécifique de la précarité énergétique</a:t>
            </a:r>
          </a:p>
          <a:p>
            <a:pPr marL="514350" indent="-514350">
              <a:buFont typeface="+mj-lt"/>
              <a:buAutoNum type="alphaUcPeriod"/>
            </a:pPr>
            <a:endParaRPr lang="fr-FR" dirty="0"/>
          </a:p>
          <a:p>
            <a:pPr marL="514350" indent="-514350">
              <a:buFont typeface="+mj-lt"/>
              <a:buAutoNum type="alphaUcPeriod"/>
            </a:pPr>
            <a:r>
              <a:rPr lang="fr-FR" dirty="0"/>
              <a:t>Focus sur la précarité énergétique étudiante </a:t>
            </a:r>
          </a:p>
          <a:p>
            <a:pPr marL="514350" indent="-514350">
              <a:buFont typeface="+mj-lt"/>
              <a:buAutoNum type="alphaUcPeriod"/>
            </a:pPr>
            <a:endParaRPr lang="fr-FR" dirty="0"/>
          </a:p>
          <a:p>
            <a:pPr marL="514350" indent="-514350">
              <a:buFont typeface="+mj-lt"/>
              <a:buAutoNum type="alphaUcPeriod"/>
            </a:pPr>
            <a:r>
              <a:rPr lang="fr-FR" dirty="0"/>
              <a:t>Les Etudiants en Action</a:t>
            </a:r>
          </a:p>
          <a:p>
            <a:pPr marL="914400" lvl="1" indent="-457200">
              <a:buFont typeface="+mj-lt"/>
              <a:buAutoNum type="arabicPeriod"/>
            </a:pPr>
            <a:r>
              <a:rPr lang="fr-FR" dirty="0"/>
              <a:t>Les Etudiants en action dans leur Ecole/Université</a:t>
            </a:r>
          </a:p>
          <a:p>
            <a:pPr marL="914400" lvl="1" indent="-457200">
              <a:buFont typeface="+mj-lt"/>
              <a:buAutoNum type="arabicPeriod"/>
            </a:pPr>
            <a:r>
              <a:rPr lang="fr-FR" dirty="0"/>
              <a:t>Les Etudiants en action bénévolement</a:t>
            </a:r>
          </a:p>
          <a:p>
            <a:pPr marL="914400" lvl="1" indent="-457200">
              <a:buFont typeface="+mj-lt"/>
              <a:buAutoNum type="alphaUcPeriod"/>
            </a:pPr>
            <a:endParaRPr lang="fr-FR" dirty="0"/>
          </a:p>
          <a:p>
            <a:pPr marL="514350" indent="-514350">
              <a:buFont typeface="+mj-lt"/>
              <a:buAutoNum type="alphaUcPeriod"/>
            </a:pPr>
            <a:r>
              <a:rPr lang="fr-FR" dirty="0"/>
              <a:t>La Chaire HOPE</a:t>
            </a:r>
          </a:p>
          <a:p>
            <a:pPr marL="0" indent="0">
              <a:buNone/>
            </a:pPr>
            <a:br>
              <a:rPr lang="fr-FR" dirty="0"/>
            </a:br>
            <a:endParaRPr lang="fr-FR" dirty="0"/>
          </a:p>
          <a:p>
            <a:endParaRPr lang="fr-FR" dirty="0"/>
          </a:p>
        </p:txBody>
      </p:sp>
      <p:sp>
        <p:nvSpPr>
          <p:cNvPr id="5" name="Espace réservé du numéro de diapositive 4"/>
          <p:cNvSpPr>
            <a:spLocks noGrp="1"/>
          </p:cNvSpPr>
          <p:nvPr>
            <p:ph type="sldNum" sz="quarter" idx="12"/>
          </p:nvPr>
        </p:nvSpPr>
        <p:spPr/>
        <p:txBody>
          <a:bodyPr/>
          <a:lstStyle/>
          <a:p>
            <a:fld id="{D3B25C73-8A36-4E7E-8454-DFF16A544B78}" type="slidenum">
              <a:rPr lang="fr-FR" smtClean="0"/>
              <a:pPr/>
              <a:t>3</a:t>
            </a:fld>
            <a:endParaRPr lang="fr-FR"/>
          </a:p>
        </p:txBody>
      </p:sp>
    </p:spTree>
    <p:extLst>
      <p:ext uri="{BB962C8B-B14F-4D97-AF65-F5344CB8AC3E}">
        <p14:creationId xmlns:p14="http://schemas.microsoft.com/office/powerpoint/2010/main" val="355398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Construis ton programme de formation</a:t>
            </a:r>
          </a:p>
        </p:txBody>
      </p:sp>
      <p:sp>
        <p:nvSpPr>
          <p:cNvPr id="3" name="Espace réservé du contenu 2"/>
          <p:cNvSpPr>
            <a:spLocks noGrp="1"/>
          </p:cNvSpPr>
          <p:nvPr>
            <p:ph idx="1"/>
          </p:nvPr>
        </p:nvSpPr>
        <p:spPr>
          <a:xfrm>
            <a:off x="367006" y="1680153"/>
            <a:ext cx="7384611" cy="4351338"/>
          </a:xfrm>
        </p:spPr>
        <p:txBody>
          <a:bodyPr>
            <a:normAutofit fontScale="77500" lnSpcReduction="20000"/>
          </a:bodyPr>
          <a:lstStyle/>
          <a:p>
            <a:pPr marL="514350" indent="-514350">
              <a:lnSpc>
                <a:spcPct val="120000"/>
              </a:lnSpc>
              <a:buFont typeface="+mj-lt"/>
              <a:buAutoNum type="arabicPeriod"/>
            </a:pPr>
            <a:r>
              <a:rPr lang="fr-FR" dirty="0"/>
              <a:t>Ouvre (ou imprime) le doc </a:t>
            </a:r>
            <a:r>
              <a:rPr lang="fr-FR" dirty="0">
                <a:hlinkClick r:id="rId2"/>
              </a:rPr>
              <a:t>« Programme Formation HOPE Personnalisé »</a:t>
            </a:r>
            <a:endParaRPr lang="fr-FR" dirty="0"/>
          </a:p>
          <a:p>
            <a:pPr marL="514350" indent="-514350">
              <a:lnSpc>
                <a:spcPct val="120000"/>
              </a:lnSpc>
              <a:buFont typeface="+mj-lt"/>
              <a:buAutoNum type="arabicPeriod"/>
            </a:pPr>
            <a:r>
              <a:rPr lang="fr-FR" dirty="0"/>
              <a:t>Fais le Quizz pour tester tes connaissances (page suivante)</a:t>
            </a:r>
          </a:p>
          <a:p>
            <a:pPr marL="514350" indent="-514350">
              <a:lnSpc>
                <a:spcPct val="120000"/>
              </a:lnSpc>
              <a:buFont typeface="+mj-lt"/>
              <a:buAutoNum type="arabicPeriod"/>
            </a:pPr>
            <a:r>
              <a:rPr lang="fr-FR" dirty="0"/>
              <a:t>Balaie l’ensemble de ce document de 24 pages </a:t>
            </a:r>
          </a:p>
          <a:p>
            <a:pPr marL="514350" indent="-514350">
              <a:lnSpc>
                <a:spcPct val="120000"/>
              </a:lnSpc>
              <a:buFont typeface="+mj-lt"/>
              <a:buAutoNum type="arabicPeriod"/>
            </a:pPr>
            <a:r>
              <a:rPr lang="fr-FR" dirty="0"/>
              <a:t>Coche les éléments que tu voudrais approfondir en fonction du sujet que tu as à traiter</a:t>
            </a:r>
          </a:p>
          <a:p>
            <a:pPr marL="514350" indent="-514350">
              <a:lnSpc>
                <a:spcPct val="120000"/>
              </a:lnSpc>
              <a:buFont typeface="+mj-lt"/>
              <a:buAutoNum type="arabicPeriod"/>
            </a:pPr>
            <a:r>
              <a:rPr lang="fr-FR" dirty="0"/>
              <a:t>Evalue le temps de ton programme complet</a:t>
            </a:r>
          </a:p>
          <a:p>
            <a:pPr marL="514350" indent="-514350">
              <a:lnSpc>
                <a:spcPct val="120000"/>
              </a:lnSpc>
              <a:buFont typeface="+mj-lt"/>
              <a:buAutoNum type="arabicPeriod"/>
            </a:pPr>
            <a:r>
              <a:rPr lang="fr-FR" dirty="0"/>
              <a:t>Planifie ton programme dans ton emploi du temps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D3B25C73-8A36-4E7E-8454-DFF16A544B78}" type="slidenum">
              <a:rPr lang="fr-FR" smtClean="0"/>
              <a:pPr/>
              <a:t>4</a:t>
            </a:fld>
            <a:endParaRPr lang="fr-FR"/>
          </a:p>
        </p:txBody>
      </p:sp>
      <p:pic>
        <p:nvPicPr>
          <p:cNvPr id="5" name="Image 4">
            <a:hlinkClick r:id="rId2"/>
          </p:cNvPr>
          <p:cNvPicPr>
            <a:picLocks noChangeAspect="1"/>
          </p:cNvPicPr>
          <p:nvPr/>
        </p:nvPicPr>
        <p:blipFill>
          <a:blip r:embed="rId3"/>
          <a:stretch>
            <a:fillRect/>
          </a:stretch>
        </p:blipFill>
        <p:spPr>
          <a:xfrm>
            <a:off x="8043430" y="1320061"/>
            <a:ext cx="3130325" cy="4631748"/>
          </a:xfrm>
          <a:prstGeom prst="rect">
            <a:avLst/>
          </a:prstGeom>
        </p:spPr>
      </p:pic>
    </p:spTree>
    <p:extLst>
      <p:ext uri="{BB962C8B-B14F-4D97-AF65-F5344CB8AC3E}">
        <p14:creationId xmlns:p14="http://schemas.microsoft.com/office/powerpoint/2010/main" val="80693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A.1 La Précarité Energétique</a:t>
            </a:r>
            <a:br>
              <a:rPr lang="fr-FR" dirty="0"/>
            </a:br>
            <a:r>
              <a:rPr lang="fr-FR" dirty="0"/>
              <a:t>Introduction</a:t>
            </a:r>
          </a:p>
        </p:txBody>
      </p:sp>
      <p:sp>
        <p:nvSpPr>
          <p:cNvPr id="3" name="Espace réservé du contenu 2"/>
          <p:cNvSpPr>
            <a:spLocks noGrp="1"/>
          </p:cNvSpPr>
          <p:nvPr>
            <p:ph idx="1"/>
          </p:nvPr>
        </p:nvSpPr>
        <p:spPr>
          <a:xfrm>
            <a:off x="356616" y="1598422"/>
            <a:ext cx="10997184" cy="4810886"/>
          </a:xfrm>
        </p:spPr>
        <p:txBody>
          <a:bodyPr>
            <a:normAutofit fontScale="55000" lnSpcReduction="20000"/>
          </a:bodyPr>
          <a:lstStyle/>
          <a:p>
            <a:pPr>
              <a:lnSpc>
                <a:spcPct val="120000"/>
              </a:lnSpc>
            </a:pPr>
            <a:r>
              <a:rPr lang="fr-FR" dirty="0"/>
              <a:t>Découvrir le phénomène et les ordres de grandeurs en 7 questions – </a:t>
            </a:r>
            <a:r>
              <a:rPr lang="fr-FR" dirty="0">
                <a:hlinkClick r:id="rId3"/>
              </a:rPr>
              <a:t>Je fais le Quizz</a:t>
            </a:r>
            <a:endParaRPr lang="fr-FR" dirty="0"/>
          </a:p>
          <a:p>
            <a:pPr>
              <a:lnSpc>
                <a:spcPct val="120000"/>
              </a:lnSpc>
            </a:pPr>
            <a:endParaRPr lang="fr-FR" dirty="0"/>
          </a:p>
          <a:p>
            <a:pPr>
              <a:lnSpc>
                <a:spcPct val="120000"/>
              </a:lnSpc>
            </a:pPr>
            <a:r>
              <a:rPr lang="fr-FR" dirty="0"/>
              <a:t>Les sites internet de référence (</a:t>
            </a:r>
            <a:r>
              <a:rPr lang="fr-FR" dirty="0">
                <a:solidFill>
                  <a:schemeClr val="accent6"/>
                </a:solidFill>
              </a:rPr>
              <a:t>à mettre dans les favoris de vos navigateurs internet</a:t>
            </a:r>
            <a:r>
              <a:rPr lang="fr-FR" dirty="0"/>
              <a:t>)</a:t>
            </a:r>
          </a:p>
          <a:p>
            <a:pPr lvl="1">
              <a:lnSpc>
                <a:spcPct val="120000"/>
              </a:lnSpc>
            </a:pPr>
            <a:r>
              <a:rPr lang="fr-FR" dirty="0"/>
              <a:t>ONPE – Observatoire National de la Précarité Energétique : </a:t>
            </a:r>
            <a:r>
              <a:rPr lang="fr-FR" dirty="0">
                <a:hlinkClick r:id="rId4"/>
              </a:rPr>
              <a:t>https://onpe.org</a:t>
            </a:r>
            <a:endParaRPr lang="fr-FR" dirty="0"/>
          </a:p>
          <a:p>
            <a:pPr marL="457200" lvl="1" indent="0">
              <a:lnSpc>
                <a:spcPct val="120000"/>
              </a:lnSpc>
              <a:buNone/>
            </a:pPr>
            <a:r>
              <a:rPr lang="fr-FR" dirty="0"/>
              <a:t>Vous y trouverez les chiffres officiels, les définitions des indicateurs toutes les ressources officielles</a:t>
            </a:r>
          </a:p>
          <a:p>
            <a:pPr marL="457200" lvl="1" indent="0">
              <a:lnSpc>
                <a:spcPct val="120000"/>
              </a:lnSpc>
              <a:buNone/>
            </a:pPr>
            <a:endParaRPr lang="fr-FR" dirty="0"/>
          </a:p>
          <a:p>
            <a:pPr lvl="1">
              <a:lnSpc>
                <a:spcPct val="120000"/>
              </a:lnSpc>
            </a:pPr>
            <a:r>
              <a:rPr lang="fr-FR" dirty="0"/>
              <a:t>RAPPEL – Réseau des Acteurs contre la Pauvreté et la Précarité Energétique dans le logement. </a:t>
            </a:r>
          </a:p>
          <a:p>
            <a:pPr marL="457200" lvl="1" indent="0">
              <a:lnSpc>
                <a:spcPct val="120000"/>
              </a:lnSpc>
              <a:buNone/>
            </a:pPr>
            <a:r>
              <a:rPr lang="fr-FR" dirty="0"/>
              <a:t>Rassemblant plus de 1000 membres, il est issu d’un besoin d’avoir les professionnels de l’Energie, Santé, Logement. Son but : favoriser les échanges, outils, valoriser les expériences exemplaires des territoires, prise en compte de précarité énergétique dans les politiques publiques. </a:t>
            </a:r>
            <a:r>
              <a:rPr lang="fr-FR" dirty="0">
                <a:hlinkClick r:id="rId5"/>
              </a:rPr>
              <a:t>https://www.precarite-energie.org/</a:t>
            </a:r>
            <a:endParaRPr lang="fr-FR" dirty="0"/>
          </a:p>
          <a:p>
            <a:pPr marL="457200" lvl="1" indent="0">
              <a:lnSpc>
                <a:spcPct val="120000"/>
              </a:lnSpc>
              <a:buNone/>
            </a:pPr>
            <a:endParaRPr lang="fr-FR" dirty="0"/>
          </a:p>
          <a:p>
            <a:pPr lvl="1">
              <a:lnSpc>
                <a:spcPct val="120000"/>
              </a:lnSpc>
            </a:pPr>
            <a:r>
              <a:rPr lang="fr-FR" dirty="0"/>
              <a:t>Le CLER - Réseau pour la transition énergétique </a:t>
            </a:r>
            <a:r>
              <a:rPr lang="fr-FR" dirty="0">
                <a:solidFill>
                  <a:schemeClr val="accent6"/>
                </a:solidFill>
                <a:hlinkClick r:id="rId6"/>
              </a:rPr>
              <a:t>https://cler.org/</a:t>
            </a:r>
            <a:endParaRPr lang="fr-FR" dirty="0">
              <a:solidFill>
                <a:schemeClr val="accent6"/>
              </a:solidFill>
            </a:endParaRPr>
          </a:p>
          <a:p>
            <a:pPr marL="457200" lvl="1" indent="0">
              <a:lnSpc>
                <a:spcPct val="120000"/>
              </a:lnSpc>
              <a:buNone/>
            </a:pPr>
            <a:r>
              <a:rPr lang="fr-FR" dirty="0"/>
              <a:t>Une association française, créée en 1984 pour promouvoir les énergies renouvelables, la maîtrise de l’énergie et plus largement la transition énergétique. Le CLER </a:t>
            </a:r>
            <a:r>
              <a:rPr lang="fr-FR" sz="2300" dirty="0"/>
              <a:t>coordonne le programme </a:t>
            </a:r>
            <a:r>
              <a:rPr lang="fr-FR" sz="2300" dirty="0" err="1"/>
              <a:t>Slime</a:t>
            </a:r>
            <a:r>
              <a:rPr lang="fr-FR" sz="2300" dirty="0"/>
              <a:t>. Il s'agit d'une méthodologie mise à disposition des collectivités territoriales pour repérer les ménages en situation de précarité énergétique et les accompagner vers des solutions adaptées.</a:t>
            </a:r>
          </a:p>
          <a:p>
            <a:pPr marL="457200" lvl="1" indent="0">
              <a:lnSpc>
                <a:spcPct val="120000"/>
              </a:lnSpc>
              <a:buNone/>
            </a:pPr>
            <a:endParaRPr lang="fr-FR" dirty="0"/>
          </a:p>
          <a:p>
            <a:pPr lvl="1">
              <a:lnSpc>
                <a:spcPct val="120000"/>
              </a:lnSpc>
            </a:pPr>
            <a:r>
              <a:rPr lang="fr-FR" dirty="0"/>
              <a:t>EU </a:t>
            </a:r>
            <a:r>
              <a:rPr lang="fr-FR" dirty="0" err="1"/>
              <a:t>Energy</a:t>
            </a:r>
            <a:r>
              <a:rPr lang="fr-FR" dirty="0"/>
              <a:t> </a:t>
            </a:r>
            <a:r>
              <a:rPr lang="fr-FR" dirty="0" err="1"/>
              <a:t>Poverty</a:t>
            </a:r>
            <a:r>
              <a:rPr lang="fr-FR" dirty="0"/>
              <a:t> </a:t>
            </a:r>
            <a:r>
              <a:rPr lang="fr-FR" dirty="0" err="1"/>
              <a:t>Observatory</a:t>
            </a:r>
            <a:r>
              <a:rPr lang="fr-FR" dirty="0"/>
              <a:t> </a:t>
            </a:r>
            <a:r>
              <a:rPr lang="fr-FR" dirty="0">
                <a:hlinkClick r:id="rId7"/>
              </a:rPr>
              <a:t>https://www.energypoverty.eu/</a:t>
            </a:r>
            <a:endParaRPr lang="fr-FR" dirty="0"/>
          </a:p>
          <a:p>
            <a:pPr marL="457200" lvl="1" indent="0">
              <a:lnSpc>
                <a:spcPct val="120000"/>
              </a:lnSpc>
              <a:buNone/>
            </a:pPr>
            <a:r>
              <a:rPr lang="fr-FR" dirty="0"/>
              <a:t>La précarité énergétique est un phénomène qui touche 11% de la population européenne avec des situations très diverses.</a:t>
            </a:r>
          </a:p>
        </p:txBody>
      </p:sp>
      <p:sp>
        <p:nvSpPr>
          <p:cNvPr id="5" name="Espace réservé du numéro de diapositive 4"/>
          <p:cNvSpPr>
            <a:spLocks noGrp="1"/>
          </p:cNvSpPr>
          <p:nvPr>
            <p:ph type="sldNum" sz="quarter" idx="12"/>
          </p:nvPr>
        </p:nvSpPr>
        <p:spPr/>
        <p:txBody>
          <a:bodyPr/>
          <a:lstStyle/>
          <a:p>
            <a:fld id="{D3B25C73-8A36-4E7E-8454-DFF16A544B78}" type="slidenum">
              <a:rPr lang="fr-FR" smtClean="0"/>
              <a:pPr/>
              <a:t>5</a:t>
            </a:fld>
            <a:endParaRPr lang="fr-FR"/>
          </a:p>
        </p:txBody>
      </p:sp>
      <p:grpSp>
        <p:nvGrpSpPr>
          <p:cNvPr id="6" name="Groupe 5"/>
          <p:cNvGrpSpPr/>
          <p:nvPr/>
        </p:nvGrpSpPr>
        <p:grpSpPr>
          <a:xfrm>
            <a:off x="8610600" y="189452"/>
            <a:ext cx="3149486" cy="1310482"/>
            <a:chOff x="8618220" y="118268"/>
            <a:chExt cx="3149486" cy="1310482"/>
          </a:xfrm>
        </p:grpSpPr>
        <p:sp>
          <p:nvSpPr>
            <p:cNvPr id="7" name="Rectangle 6"/>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8804450" y="118268"/>
              <a:ext cx="2963256" cy="1217136"/>
              <a:chOff x="8804450" y="118268"/>
              <a:chExt cx="2963256" cy="1217136"/>
            </a:xfrm>
          </p:grpSpPr>
          <p:sp>
            <p:nvSpPr>
              <p:cNvPr id="9" name="ZoneTexte 8"/>
              <p:cNvSpPr txBox="1"/>
              <p:nvPr/>
            </p:nvSpPr>
            <p:spPr>
              <a:xfrm>
                <a:off x="9512878" y="248421"/>
                <a:ext cx="2254828" cy="646331"/>
              </a:xfrm>
              <a:prstGeom prst="rect">
                <a:avLst/>
              </a:prstGeom>
              <a:noFill/>
              <a:ln>
                <a:noFill/>
              </a:ln>
            </p:spPr>
            <p:txBody>
              <a:bodyPr wrap="square" rtlCol="0">
                <a:spAutoFit/>
              </a:bodyPr>
              <a:lstStyle/>
              <a:p>
                <a:pPr algn="ctr"/>
                <a:r>
                  <a:rPr lang="fr-FR" sz="1200" dirty="0"/>
                  <a:t>Liens hypertextes</a:t>
                </a:r>
              </a:p>
              <a:p>
                <a:pPr algn="ctr"/>
                <a:r>
                  <a:rPr lang="fr-FR" sz="1200" dirty="0"/>
                  <a:t>Clique sur les titres pour accéder à la ressource</a:t>
                </a:r>
              </a:p>
            </p:txBody>
          </p:sp>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3153" y="880907"/>
                <a:ext cx="454497" cy="454497"/>
              </a:xfrm>
              <a:prstGeom prst="rect">
                <a:avLst/>
              </a:prstGeom>
              <a:ln>
                <a:noFill/>
              </a:ln>
            </p:spPr>
          </p:pic>
        </p:grpSp>
      </p:grpSp>
    </p:spTree>
    <p:extLst>
      <p:ext uri="{BB962C8B-B14F-4D97-AF65-F5344CB8AC3E}">
        <p14:creationId xmlns:p14="http://schemas.microsoft.com/office/powerpoint/2010/main" val="92837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A.2 La Précarité Energétique</a:t>
            </a:r>
            <a:br>
              <a:rPr lang="fr-FR" dirty="0"/>
            </a:br>
            <a:r>
              <a:rPr lang="fr-FR" dirty="0"/>
              <a:t>QUI est concerné? </a:t>
            </a:r>
          </a:p>
        </p:txBody>
      </p:sp>
      <p:sp>
        <p:nvSpPr>
          <p:cNvPr id="3" name="Espace réservé du contenu 2"/>
          <p:cNvSpPr>
            <a:spLocks noGrp="1"/>
          </p:cNvSpPr>
          <p:nvPr>
            <p:ph idx="1"/>
          </p:nvPr>
        </p:nvSpPr>
        <p:spPr/>
        <p:txBody>
          <a:bodyPr/>
          <a:lstStyle/>
          <a:p>
            <a:r>
              <a:rPr lang="fr-FR" sz="1800" dirty="0"/>
              <a:t>Une des caractéristiques de la précarité énergétique est qu’elle touche des populations très différentes.</a:t>
            </a:r>
          </a:p>
          <a:p>
            <a:r>
              <a:rPr lang="fr-FR" sz="1800" dirty="0">
                <a:solidFill>
                  <a:schemeClr val="accent6"/>
                </a:solidFill>
              </a:rPr>
              <a:t>Nous vous recommandons de consulter au moins 3 documents différents, quitte à ne consulter qu’un portrait par document. </a:t>
            </a:r>
            <a:r>
              <a:rPr lang="fr-FR" sz="1800" dirty="0"/>
              <a:t>Cliquer sur l’image accéder à la ressource.</a:t>
            </a:r>
          </a:p>
          <a:p>
            <a:pPr marL="0" indent="0">
              <a:buNone/>
            </a:pPr>
            <a:endParaRPr lang="fr-FR" dirty="0"/>
          </a:p>
        </p:txBody>
      </p:sp>
      <p:sp>
        <p:nvSpPr>
          <p:cNvPr id="4" name="Espace réservé du numéro de diapositive 3"/>
          <p:cNvSpPr>
            <a:spLocks noGrp="1"/>
          </p:cNvSpPr>
          <p:nvPr>
            <p:ph type="sldNum" sz="quarter" idx="12"/>
          </p:nvPr>
        </p:nvSpPr>
        <p:spPr>
          <a:xfrm>
            <a:off x="8215742" y="6502654"/>
            <a:ext cx="2743200" cy="365125"/>
          </a:xfrm>
        </p:spPr>
        <p:txBody>
          <a:bodyPr/>
          <a:lstStyle/>
          <a:p>
            <a:fld id="{D3B25C73-8A36-4E7E-8454-DFF16A544B78}" type="slidenum">
              <a:rPr lang="fr-FR" smtClean="0"/>
              <a:pPr/>
              <a:t>6</a:t>
            </a:fld>
            <a:endParaRPr lang="fr-FR"/>
          </a:p>
        </p:txBody>
      </p:sp>
      <p:pic>
        <p:nvPicPr>
          <p:cNvPr id="5" name="Image 4">
            <a:hlinkClick r:id="rId2"/>
          </p:cNvPr>
          <p:cNvPicPr>
            <a:picLocks noChangeAspect="1"/>
          </p:cNvPicPr>
          <p:nvPr/>
        </p:nvPicPr>
        <p:blipFill rotWithShape="1">
          <a:blip r:embed="rId3"/>
          <a:srcRect l="17480"/>
          <a:stretch/>
        </p:blipFill>
        <p:spPr>
          <a:xfrm>
            <a:off x="685797" y="3322290"/>
            <a:ext cx="1974476" cy="1145801"/>
          </a:xfrm>
          <a:prstGeom prst="rect">
            <a:avLst/>
          </a:prstGeom>
        </p:spPr>
      </p:pic>
      <p:sp>
        <p:nvSpPr>
          <p:cNvPr id="6" name="ZoneTexte 5"/>
          <p:cNvSpPr txBox="1"/>
          <p:nvPr/>
        </p:nvSpPr>
        <p:spPr>
          <a:xfrm>
            <a:off x="685797" y="4468091"/>
            <a:ext cx="1974476" cy="1308050"/>
          </a:xfrm>
          <a:prstGeom prst="rect">
            <a:avLst/>
          </a:prstGeom>
          <a:noFill/>
        </p:spPr>
        <p:txBody>
          <a:bodyPr wrap="square" rtlCol="0">
            <a:spAutoFit/>
          </a:bodyPr>
          <a:lstStyle/>
          <a:p>
            <a:pPr algn="ctr"/>
            <a:r>
              <a:rPr lang="fr-FR" sz="1100" dirty="0"/>
              <a:t>3 témoignages de personnes en précarité énergétique milieu rural et très modeste</a:t>
            </a:r>
          </a:p>
          <a:p>
            <a:pPr algn="ctr"/>
            <a:endParaRPr lang="fr-FR" sz="1100" dirty="0"/>
          </a:p>
          <a:p>
            <a:pPr algn="ctr"/>
            <a:endParaRPr lang="fr-FR" sz="1200" dirty="0"/>
          </a:p>
          <a:p>
            <a:pPr algn="ctr"/>
            <a:r>
              <a:rPr lang="fr-FR" sz="1200" dirty="0"/>
              <a:t>Vidéo 5 min</a:t>
            </a:r>
          </a:p>
        </p:txBody>
      </p:sp>
      <p:pic>
        <p:nvPicPr>
          <p:cNvPr id="7" name="Image 6">
            <a:hlinkClick r:id="rId4"/>
          </p:cNvPr>
          <p:cNvPicPr>
            <a:picLocks noChangeAspect="1"/>
          </p:cNvPicPr>
          <p:nvPr/>
        </p:nvPicPr>
        <p:blipFill>
          <a:blip r:embed="rId5"/>
          <a:stretch>
            <a:fillRect/>
          </a:stretch>
        </p:blipFill>
        <p:spPr>
          <a:xfrm>
            <a:off x="2747980" y="3322290"/>
            <a:ext cx="1886362" cy="1171370"/>
          </a:xfrm>
          <a:prstGeom prst="rect">
            <a:avLst/>
          </a:prstGeom>
        </p:spPr>
      </p:pic>
      <p:sp>
        <p:nvSpPr>
          <p:cNvPr id="10" name="ZoneTexte 9"/>
          <p:cNvSpPr txBox="1"/>
          <p:nvPr/>
        </p:nvSpPr>
        <p:spPr>
          <a:xfrm>
            <a:off x="2736480" y="4469881"/>
            <a:ext cx="1886361" cy="1862048"/>
          </a:xfrm>
          <a:prstGeom prst="rect">
            <a:avLst/>
          </a:prstGeom>
          <a:noFill/>
        </p:spPr>
        <p:txBody>
          <a:bodyPr wrap="square" rtlCol="0">
            <a:spAutoFit/>
          </a:bodyPr>
          <a:lstStyle/>
          <a:p>
            <a:pPr algn="ctr"/>
            <a:r>
              <a:rPr lang="fr-FR" sz="1100" dirty="0"/>
              <a:t>Film réalisé pour EDF d’après étude sociologique. Histoire d’une famille « normale » qui déménage à la campagne</a:t>
            </a:r>
          </a:p>
          <a:p>
            <a:pPr algn="ctr"/>
            <a:endParaRPr lang="fr-FR" sz="1200" dirty="0"/>
          </a:p>
          <a:p>
            <a:pPr algn="ctr"/>
            <a:r>
              <a:rPr lang="fr-FR" sz="1200" dirty="0"/>
              <a:t>Vidéo 20 min</a:t>
            </a:r>
          </a:p>
          <a:p>
            <a:pPr algn="ctr"/>
            <a:r>
              <a:rPr lang="fr-FR" sz="1200" dirty="0">
                <a:solidFill>
                  <a:schemeClr val="accent6"/>
                </a:solidFill>
              </a:rPr>
              <a:t>voir au moins les 5 dernières minutes (film d’animation)</a:t>
            </a:r>
          </a:p>
        </p:txBody>
      </p:sp>
      <p:pic>
        <p:nvPicPr>
          <p:cNvPr id="11" name="Image 10">
            <a:hlinkClick r:id="rId6"/>
          </p:cNvPr>
          <p:cNvPicPr>
            <a:picLocks noChangeAspect="1"/>
          </p:cNvPicPr>
          <p:nvPr/>
        </p:nvPicPr>
        <p:blipFill>
          <a:blip r:embed="rId7"/>
          <a:stretch>
            <a:fillRect/>
          </a:stretch>
        </p:blipFill>
        <p:spPr>
          <a:xfrm>
            <a:off x="4722049" y="3322290"/>
            <a:ext cx="1595620" cy="1180574"/>
          </a:xfrm>
          <a:prstGeom prst="rect">
            <a:avLst/>
          </a:prstGeom>
        </p:spPr>
      </p:pic>
      <p:sp>
        <p:nvSpPr>
          <p:cNvPr id="12" name="ZoneTexte 11"/>
          <p:cNvSpPr txBox="1"/>
          <p:nvPr/>
        </p:nvSpPr>
        <p:spPr>
          <a:xfrm>
            <a:off x="4649859" y="4530186"/>
            <a:ext cx="1681482" cy="1523494"/>
          </a:xfrm>
          <a:prstGeom prst="rect">
            <a:avLst/>
          </a:prstGeom>
          <a:noFill/>
        </p:spPr>
        <p:txBody>
          <a:bodyPr wrap="square" rtlCol="0">
            <a:spAutoFit/>
          </a:bodyPr>
          <a:lstStyle/>
          <a:p>
            <a:pPr algn="ctr"/>
            <a:r>
              <a:rPr lang="fr-FR" sz="1100" dirty="0"/>
              <a:t>30 Portraits de personnes en précarité énergétique</a:t>
            </a:r>
          </a:p>
          <a:p>
            <a:pPr algn="ctr"/>
            <a:endParaRPr lang="fr-FR" sz="1200" dirty="0"/>
          </a:p>
          <a:p>
            <a:pPr algn="ctr"/>
            <a:endParaRPr lang="fr-FR" sz="1200" dirty="0"/>
          </a:p>
          <a:p>
            <a:pPr algn="ctr"/>
            <a:r>
              <a:rPr lang="fr-FR" sz="1200" dirty="0"/>
              <a:t>Document </a:t>
            </a:r>
          </a:p>
          <a:p>
            <a:pPr algn="ctr"/>
            <a:r>
              <a:rPr lang="fr-FR" sz="1200" dirty="0"/>
              <a:t>(10 min par portrait) </a:t>
            </a:r>
            <a:r>
              <a:rPr lang="fr-FR" sz="1200" dirty="0">
                <a:solidFill>
                  <a:schemeClr val="accent6"/>
                </a:solidFill>
              </a:rPr>
              <a:t>en lire au moins 1</a:t>
            </a:r>
          </a:p>
        </p:txBody>
      </p:sp>
      <p:pic>
        <p:nvPicPr>
          <p:cNvPr id="13" name="Google Shape;570;p23">
            <a:hlinkClick r:id="rId8"/>
          </p:cNvPr>
          <p:cNvPicPr preferRelativeResize="0"/>
          <p:nvPr/>
        </p:nvPicPr>
        <p:blipFill rotWithShape="1">
          <a:blip r:embed="rId9">
            <a:alphaModFix/>
          </a:blip>
          <a:srcRect l="17109" t="536" r="32011" b="17478"/>
          <a:stretch/>
        </p:blipFill>
        <p:spPr>
          <a:xfrm>
            <a:off x="6403531" y="3322291"/>
            <a:ext cx="1618247" cy="1180574"/>
          </a:xfrm>
          <a:prstGeom prst="rect">
            <a:avLst/>
          </a:prstGeom>
          <a:noFill/>
          <a:ln>
            <a:noFill/>
          </a:ln>
        </p:spPr>
      </p:pic>
      <p:sp>
        <p:nvSpPr>
          <p:cNvPr id="14" name="ZoneTexte 13"/>
          <p:cNvSpPr txBox="1"/>
          <p:nvPr/>
        </p:nvSpPr>
        <p:spPr>
          <a:xfrm>
            <a:off x="6396417" y="4530186"/>
            <a:ext cx="1618246" cy="1154162"/>
          </a:xfrm>
          <a:prstGeom prst="rect">
            <a:avLst/>
          </a:prstGeom>
          <a:noFill/>
        </p:spPr>
        <p:txBody>
          <a:bodyPr wrap="square" rtlCol="0">
            <a:spAutoFit/>
          </a:bodyPr>
          <a:lstStyle/>
          <a:p>
            <a:pPr algn="ctr"/>
            <a:r>
              <a:rPr lang="fr-FR" sz="1100" dirty="0"/>
              <a:t>Etudiant sorti de la précarité énergétique à Lille</a:t>
            </a:r>
          </a:p>
          <a:p>
            <a:pPr algn="ctr"/>
            <a:endParaRPr lang="fr-FR" sz="1200" dirty="0"/>
          </a:p>
          <a:p>
            <a:pPr algn="ctr"/>
            <a:endParaRPr lang="fr-FR" sz="1200" dirty="0"/>
          </a:p>
          <a:p>
            <a:pPr algn="ctr"/>
            <a:r>
              <a:rPr lang="fr-FR" sz="1200" dirty="0"/>
              <a:t>Vidéo 3 min</a:t>
            </a:r>
          </a:p>
        </p:txBody>
      </p:sp>
      <p:pic>
        <p:nvPicPr>
          <p:cNvPr id="16" name="Image 15"/>
          <p:cNvPicPr>
            <a:picLocks noChangeAspect="1"/>
          </p:cNvPicPr>
          <p:nvPr/>
        </p:nvPicPr>
        <p:blipFill>
          <a:blip r:embed="rId10"/>
          <a:stretch>
            <a:fillRect/>
          </a:stretch>
        </p:blipFill>
        <p:spPr>
          <a:xfrm>
            <a:off x="8181028" y="3322290"/>
            <a:ext cx="2175402" cy="1171370"/>
          </a:xfrm>
          <a:prstGeom prst="rect">
            <a:avLst/>
          </a:prstGeom>
          <a:ln>
            <a:solidFill>
              <a:schemeClr val="tx1"/>
            </a:solidFill>
          </a:ln>
        </p:spPr>
      </p:pic>
      <p:sp>
        <p:nvSpPr>
          <p:cNvPr id="17" name="ZoneTexte 16"/>
          <p:cNvSpPr txBox="1"/>
          <p:nvPr/>
        </p:nvSpPr>
        <p:spPr>
          <a:xfrm>
            <a:off x="8181028" y="4493660"/>
            <a:ext cx="2175402" cy="1692771"/>
          </a:xfrm>
          <a:prstGeom prst="rect">
            <a:avLst/>
          </a:prstGeom>
          <a:noFill/>
        </p:spPr>
        <p:txBody>
          <a:bodyPr wrap="square" rtlCol="0">
            <a:spAutoFit/>
          </a:bodyPr>
          <a:lstStyle/>
          <a:p>
            <a:pPr algn="ctr"/>
            <a:r>
              <a:rPr lang="fr-FR" sz="1100" dirty="0"/>
              <a:t>7 entretiens d’étudiants en précarité énergétique, réalisés par des étudiants de Sciences Po Grenoble (2020)</a:t>
            </a:r>
          </a:p>
          <a:p>
            <a:pPr algn="ctr"/>
            <a:endParaRPr lang="fr-FR" sz="1200" dirty="0"/>
          </a:p>
          <a:p>
            <a:pPr algn="ctr"/>
            <a:r>
              <a:rPr lang="fr-FR" sz="1200" dirty="0"/>
              <a:t>Document </a:t>
            </a:r>
          </a:p>
          <a:p>
            <a:pPr algn="ctr"/>
            <a:r>
              <a:rPr lang="fr-FR" sz="1200" dirty="0"/>
              <a:t>(15 minutes par entretien)</a:t>
            </a:r>
          </a:p>
          <a:p>
            <a:pPr algn="ctr"/>
            <a:endParaRPr lang="fr-FR" sz="1200" dirty="0"/>
          </a:p>
          <a:p>
            <a:pPr algn="ctr"/>
            <a:r>
              <a:rPr lang="fr-FR" sz="1200" dirty="0">
                <a:solidFill>
                  <a:schemeClr val="accent6"/>
                </a:solidFill>
              </a:rPr>
              <a:t>PDF dans le dossier du kit</a:t>
            </a:r>
          </a:p>
        </p:txBody>
      </p:sp>
      <p:grpSp>
        <p:nvGrpSpPr>
          <p:cNvPr id="22" name="Groupe 21"/>
          <p:cNvGrpSpPr/>
          <p:nvPr/>
        </p:nvGrpSpPr>
        <p:grpSpPr>
          <a:xfrm>
            <a:off x="8618220" y="118268"/>
            <a:ext cx="3149486" cy="1310482"/>
            <a:chOff x="8618220" y="118268"/>
            <a:chExt cx="3149486" cy="1310482"/>
          </a:xfrm>
        </p:grpSpPr>
        <p:sp>
          <p:nvSpPr>
            <p:cNvPr id="15" name="Rectangle 14"/>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8804450" y="118268"/>
              <a:ext cx="2963256" cy="1225668"/>
              <a:chOff x="8804450" y="118268"/>
              <a:chExt cx="2963256" cy="1225668"/>
            </a:xfrm>
          </p:grpSpPr>
          <p:sp>
            <p:nvSpPr>
              <p:cNvPr id="19" name="ZoneTexte 18"/>
              <p:cNvSpPr txBox="1"/>
              <p:nvPr/>
            </p:nvSpPr>
            <p:spPr>
              <a:xfrm>
                <a:off x="9512878" y="248421"/>
                <a:ext cx="2254828" cy="646331"/>
              </a:xfrm>
              <a:prstGeom prst="rect">
                <a:avLst/>
              </a:prstGeom>
              <a:noFill/>
              <a:ln>
                <a:noFill/>
              </a:ln>
            </p:spPr>
            <p:txBody>
              <a:bodyPr wrap="square" rtlCol="0">
                <a:spAutoFit/>
              </a:bodyPr>
              <a:lstStyle/>
              <a:p>
                <a:pPr algn="ctr"/>
                <a:r>
                  <a:rPr lang="fr-FR" sz="1200" dirty="0"/>
                  <a:t>Images Actives</a:t>
                </a:r>
              </a:p>
              <a:p>
                <a:pPr algn="ctr"/>
                <a:r>
                  <a:rPr lang="fr-FR" sz="1200" dirty="0"/>
                  <a:t>Clique sur les images pour accéder à la ressource</a:t>
                </a:r>
              </a:p>
            </p:txBody>
          </p:sp>
          <p:pic>
            <p:nvPicPr>
              <p:cNvPr id="20" name="Imag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21" name="Imag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1738" y="889439"/>
                <a:ext cx="454497" cy="454497"/>
              </a:xfrm>
              <a:prstGeom prst="rect">
                <a:avLst/>
              </a:prstGeom>
              <a:ln>
                <a:noFill/>
              </a:ln>
            </p:spPr>
          </p:pic>
        </p:grpSp>
      </p:grpSp>
      <p:pic>
        <p:nvPicPr>
          <p:cNvPr id="8" name="Graphique 7" descr="Recherche de dossiers avec un remplissage uni">
            <a:extLst>
              <a:ext uri="{FF2B5EF4-FFF2-40B4-BE49-F238E27FC236}">
                <a16:creationId xmlns:a16="http://schemas.microsoft.com/office/drawing/2014/main" id="{56AD3C59-46B5-159F-705D-95321B54A6F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92963" y="5776141"/>
            <a:ext cx="551237" cy="551237"/>
          </a:xfrm>
          <a:prstGeom prst="rect">
            <a:avLst/>
          </a:prstGeom>
        </p:spPr>
      </p:pic>
    </p:spTree>
    <p:extLst>
      <p:ext uri="{BB962C8B-B14F-4D97-AF65-F5344CB8AC3E}">
        <p14:creationId xmlns:p14="http://schemas.microsoft.com/office/powerpoint/2010/main" val="139266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2D432-29C1-4EB6-A42E-B637CEEFB9BC}"/>
              </a:ext>
            </a:extLst>
          </p:cNvPr>
          <p:cNvSpPr>
            <a:spLocks noGrp="1"/>
          </p:cNvSpPr>
          <p:nvPr>
            <p:ph type="title"/>
          </p:nvPr>
        </p:nvSpPr>
        <p:spPr/>
        <p:txBody>
          <a:bodyPr>
            <a:normAutofit fontScale="90000"/>
          </a:bodyPr>
          <a:lstStyle/>
          <a:p>
            <a:r>
              <a:rPr lang="fr-FR" dirty="0"/>
              <a:t>A.3 La Précarité Energétique</a:t>
            </a:r>
            <a:br>
              <a:rPr lang="fr-FR" dirty="0"/>
            </a:br>
            <a:r>
              <a:rPr lang="fr-FR" dirty="0"/>
              <a:t>C’est QUOI concrètement?</a:t>
            </a:r>
          </a:p>
        </p:txBody>
      </p:sp>
      <p:sp>
        <p:nvSpPr>
          <p:cNvPr id="7" name="ZoneTexte 6">
            <a:extLst>
              <a:ext uri="{FF2B5EF4-FFF2-40B4-BE49-F238E27FC236}">
                <a16:creationId xmlns:a16="http://schemas.microsoft.com/office/drawing/2014/main" id="{F5613AF5-C85D-45AC-8A13-7473039B1532}"/>
              </a:ext>
            </a:extLst>
          </p:cNvPr>
          <p:cNvSpPr txBox="1"/>
          <p:nvPr/>
        </p:nvSpPr>
        <p:spPr>
          <a:xfrm>
            <a:off x="3064476" y="2135307"/>
            <a:ext cx="31386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54138"/>
                </a:solidFill>
                <a:effectLst/>
                <a:uLnTx/>
                <a:uFillTx/>
                <a:latin typeface="Raleway"/>
                <a:ea typeface="+mn-ea"/>
                <a:cs typeface="+mn-cs"/>
              </a:rPr>
              <a:t>J’ai froid dans mon logement l’hiver (et/ou trop chaud l’été)</a:t>
            </a:r>
          </a:p>
        </p:txBody>
      </p:sp>
      <p:sp>
        <p:nvSpPr>
          <p:cNvPr id="8" name="ZoneTexte 7">
            <a:extLst>
              <a:ext uri="{FF2B5EF4-FFF2-40B4-BE49-F238E27FC236}">
                <a16:creationId xmlns:a16="http://schemas.microsoft.com/office/drawing/2014/main" id="{F2687CE0-9C53-4933-BBE7-B4510101A22B}"/>
              </a:ext>
            </a:extLst>
          </p:cNvPr>
          <p:cNvSpPr txBox="1"/>
          <p:nvPr/>
        </p:nvSpPr>
        <p:spPr>
          <a:xfrm>
            <a:off x="2996582" y="3589740"/>
            <a:ext cx="3138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54138"/>
                </a:solidFill>
                <a:effectLst/>
                <a:uLnTx/>
                <a:uFillTx/>
                <a:latin typeface="Raleway"/>
                <a:ea typeface="+mn-ea"/>
                <a:cs typeface="+mn-cs"/>
              </a:rPr>
              <a:t>Ma facture énergétique est particulièrement élevée</a:t>
            </a:r>
          </a:p>
        </p:txBody>
      </p:sp>
      <p:sp>
        <p:nvSpPr>
          <p:cNvPr id="9" name="ZoneTexte 8">
            <a:extLst>
              <a:ext uri="{FF2B5EF4-FFF2-40B4-BE49-F238E27FC236}">
                <a16:creationId xmlns:a16="http://schemas.microsoft.com/office/drawing/2014/main" id="{A28777C4-5880-4D88-86F5-A7C4DC56CBF5}"/>
              </a:ext>
            </a:extLst>
          </p:cNvPr>
          <p:cNvSpPr txBox="1"/>
          <p:nvPr/>
        </p:nvSpPr>
        <p:spPr>
          <a:xfrm>
            <a:off x="2996582" y="4881188"/>
            <a:ext cx="32065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354138"/>
                </a:solidFill>
                <a:effectLst/>
                <a:uLnTx/>
                <a:uFillTx/>
                <a:latin typeface="Raleway"/>
                <a:ea typeface="+mn-ea"/>
                <a:cs typeface="+mn-cs"/>
              </a:rPr>
              <a:t>J’ai du mal à boucler les fins de mois à cause de mon budget « essence »*</a:t>
            </a:r>
          </a:p>
        </p:txBody>
      </p:sp>
      <p:pic>
        <p:nvPicPr>
          <p:cNvPr id="13" name="Graphique 12" descr="Maison">
            <a:extLst>
              <a:ext uri="{FF2B5EF4-FFF2-40B4-BE49-F238E27FC236}">
                <a16:creationId xmlns:a16="http://schemas.microsoft.com/office/drawing/2014/main" id="{330C6ACC-9EDC-4FDE-AB12-8184199F9E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3245" y="5057596"/>
            <a:ext cx="669756" cy="669756"/>
          </a:xfrm>
          <a:prstGeom prst="rect">
            <a:avLst/>
          </a:prstGeom>
        </p:spPr>
      </p:pic>
      <p:pic>
        <p:nvPicPr>
          <p:cNvPr id="15" name="Graphique 14" descr="Usine">
            <a:extLst>
              <a:ext uri="{FF2B5EF4-FFF2-40B4-BE49-F238E27FC236}">
                <a16:creationId xmlns:a16="http://schemas.microsoft.com/office/drawing/2014/main" id="{B0A2555A-F760-4D29-BF44-297C2746A3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830008" y="5057596"/>
            <a:ext cx="669756" cy="669756"/>
          </a:xfrm>
          <a:prstGeom prst="rect">
            <a:avLst/>
          </a:prstGeom>
        </p:spPr>
      </p:pic>
      <p:grpSp>
        <p:nvGrpSpPr>
          <p:cNvPr id="20" name="Groupe 19">
            <a:extLst>
              <a:ext uri="{FF2B5EF4-FFF2-40B4-BE49-F238E27FC236}">
                <a16:creationId xmlns:a16="http://schemas.microsoft.com/office/drawing/2014/main" id="{3EF11666-2722-4B59-91CB-9C02BB73CB8E}"/>
              </a:ext>
            </a:extLst>
          </p:cNvPr>
          <p:cNvGrpSpPr/>
          <p:nvPr/>
        </p:nvGrpSpPr>
        <p:grpSpPr>
          <a:xfrm>
            <a:off x="1154412" y="4976881"/>
            <a:ext cx="669756" cy="896448"/>
            <a:chOff x="1154412" y="4575092"/>
            <a:chExt cx="669756" cy="896448"/>
          </a:xfrm>
          <a:solidFill>
            <a:srgbClr val="FF0000"/>
          </a:solidFill>
        </p:grpSpPr>
        <p:pic>
          <p:nvPicPr>
            <p:cNvPr id="17" name="Graphique 16" descr="Voiture">
              <a:extLst>
                <a:ext uri="{FF2B5EF4-FFF2-40B4-BE49-F238E27FC236}">
                  <a16:creationId xmlns:a16="http://schemas.microsoft.com/office/drawing/2014/main" id="{05B5ADAF-CB74-4A24-AC04-5CE5A65581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4412" y="4801784"/>
              <a:ext cx="669756" cy="669756"/>
            </a:xfrm>
            <a:prstGeom prst="rect">
              <a:avLst/>
            </a:prstGeom>
          </p:spPr>
        </p:pic>
        <p:pic>
          <p:nvPicPr>
            <p:cNvPr id="19" name="Graphique 18" descr="Pièces">
              <a:extLst>
                <a:ext uri="{FF2B5EF4-FFF2-40B4-BE49-F238E27FC236}">
                  <a16:creationId xmlns:a16="http://schemas.microsoft.com/office/drawing/2014/main" id="{851826C1-1843-41CE-822C-D5E4A57DBD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234941" y="4575092"/>
              <a:ext cx="415593" cy="415593"/>
            </a:xfrm>
            <a:prstGeom prst="rect">
              <a:avLst/>
            </a:prstGeom>
          </p:spPr>
        </p:pic>
      </p:grpSp>
      <p:grpSp>
        <p:nvGrpSpPr>
          <p:cNvPr id="27" name="Groupe 26">
            <a:extLst>
              <a:ext uri="{FF2B5EF4-FFF2-40B4-BE49-F238E27FC236}">
                <a16:creationId xmlns:a16="http://schemas.microsoft.com/office/drawing/2014/main" id="{84CA9F35-D3D4-4635-8D43-0D170A3B0278}"/>
              </a:ext>
            </a:extLst>
          </p:cNvPr>
          <p:cNvGrpSpPr/>
          <p:nvPr/>
        </p:nvGrpSpPr>
        <p:grpSpPr>
          <a:xfrm>
            <a:off x="1010700" y="3474312"/>
            <a:ext cx="1154186" cy="1154186"/>
            <a:chOff x="7549140" y="4338329"/>
            <a:chExt cx="1154186" cy="1154186"/>
          </a:xfrm>
        </p:grpSpPr>
        <p:pic>
          <p:nvPicPr>
            <p:cNvPr id="23" name="Graphique 22" descr="Papier">
              <a:extLst>
                <a:ext uri="{FF2B5EF4-FFF2-40B4-BE49-F238E27FC236}">
                  <a16:creationId xmlns:a16="http://schemas.microsoft.com/office/drawing/2014/main" id="{21F1D224-CE68-410D-A22E-B61D29DE8A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49140" y="4338329"/>
              <a:ext cx="1154186" cy="1154186"/>
            </a:xfrm>
            <a:prstGeom prst="rect">
              <a:avLst/>
            </a:prstGeom>
          </p:spPr>
        </p:pic>
        <p:pic>
          <p:nvPicPr>
            <p:cNvPr id="25" name="Graphique 24" descr="Euro">
              <a:extLst>
                <a:ext uri="{FF2B5EF4-FFF2-40B4-BE49-F238E27FC236}">
                  <a16:creationId xmlns:a16="http://schemas.microsoft.com/office/drawing/2014/main" id="{A1182348-032C-480E-A57C-38ECECBA1EE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54071" y="4801784"/>
              <a:ext cx="444117" cy="444117"/>
            </a:xfrm>
            <a:prstGeom prst="rect">
              <a:avLst/>
            </a:prstGeom>
          </p:spPr>
        </p:pic>
      </p:grpSp>
      <p:grpSp>
        <p:nvGrpSpPr>
          <p:cNvPr id="40" name="Groupe 39">
            <a:extLst>
              <a:ext uri="{FF2B5EF4-FFF2-40B4-BE49-F238E27FC236}">
                <a16:creationId xmlns:a16="http://schemas.microsoft.com/office/drawing/2014/main" id="{554A4935-EBFE-44E0-995E-2B8500180C60}"/>
              </a:ext>
            </a:extLst>
          </p:cNvPr>
          <p:cNvGrpSpPr/>
          <p:nvPr/>
        </p:nvGrpSpPr>
        <p:grpSpPr>
          <a:xfrm>
            <a:off x="1485683" y="2021470"/>
            <a:ext cx="1167339" cy="1263164"/>
            <a:chOff x="8343690" y="4687328"/>
            <a:chExt cx="1167339" cy="1263164"/>
          </a:xfrm>
        </p:grpSpPr>
        <p:pic>
          <p:nvPicPr>
            <p:cNvPr id="36" name="Graphique 35" descr="Maison">
              <a:extLst>
                <a:ext uri="{FF2B5EF4-FFF2-40B4-BE49-F238E27FC236}">
                  <a16:creationId xmlns:a16="http://schemas.microsoft.com/office/drawing/2014/main" id="{3A2ED5B6-20D1-4515-ADD7-5A57BABF92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343690" y="4834278"/>
              <a:ext cx="1116214" cy="1116214"/>
            </a:xfrm>
            <a:prstGeom prst="rect">
              <a:avLst/>
            </a:prstGeom>
          </p:spPr>
        </p:pic>
        <p:pic>
          <p:nvPicPr>
            <p:cNvPr id="31" name="Graphique 30" descr="Soleil">
              <a:extLst>
                <a:ext uri="{FF2B5EF4-FFF2-40B4-BE49-F238E27FC236}">
                  <a16:creationId xmlns:a16="http://schemas.microsoft.com/office/drawing/2014/main" id="{F116BA99-FC46-43B6-9A3D-9CB8306096A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30028" y="4687328"/>
              <a:ext cx="481001" cy="481001"/>
            </a:xfrm>
            <a:prstGeom prst="rect">
              <a:avLst/>
            </a:prstGeom>
          </p:spPr>
        </p:pic>
        <p:sp>
          <p:nvSpPr>
            <p:cNvPr id="38" name="Rectangle 37">
              <a:extLst>
                <a:ext uri="{FF2B5EF4-FFF2-40B4-BE49-F238E27FC236}">
                  <a16:creationId xmlns:a16="http://schemas.microsoft.com/office/drawing/2014/main" id="{B350CF34-CCB0-4D1B-B98E-9AC6C2A46707}"/>
                </a:ext>
              </a:extLst>
            </p:cNvPr>
            <p:cNvSpPr/>
            <p:nvPr/>
          </p:nvSpPr>
          <p:spPr>
            <a:xfrm>
              <a:off x="8800716" y="5423629"/>
              <a:ext cx="227682" cy="366034"/>
            </a:xfrm>
            <a:prstGeom prst="rect">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aleway"/>
                <a:ea typeface="+mn-ea"/>
                <a:cs typeface="+mn-cs"/>
              </a:endParaRPr>
            </a:p>
          </p:txBody>
        </p:sp>
        <p:pic>
          <p:nvPicPr>
            <p:cNvPr id="35" name="Graphique 34" descr="Femme">
              <a:extLst>
                <a:ext uri="{FF2B5EF4-FFF2-40B4-BE49-F238E27FC236}">
                  <a16:creationId xmlns:a16="http://schemas.microsoft.com/office/drawing/2014/main" id="{6AE1150A-BDC5-455F-9B7C-6524D743EBB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58551" y="5315279"/>
              <a:ext cx="512011" cy="512011"/>
            </a:xfrm>
            <a:prstGeom prst="rect">
              <a:avLst/>
            </a:prstGeom>
          </p:spPr>
        </p:pic>
      </p:grpSp>
      <p:grpSp>
        <p:nvGrpSpPr>
          <p:cNvPr id="39" name="Groupe 38">
            <a:extLst>
              <a:ext uri="{FF2B5EF4-FFF2-40B4-BE49-F238E27FC236}">
                <a16:creationId xmlns:a16="http://schemas.microsoft.com/office/drawing/2014/main" id="{EC71AC88-6E59-4C84-90B2-C99AA68BADE5}"/>
              </a:ext>
            </a:extLst>
          </p:cNvPr>
          <p:cNvGrpSpPr/>
          <p:nvPr/>
        </p:nvGrpSpPr>
        <p:grpSpPr>
          <a:xfrm>
            <a:off x="133187" y="1908715"/>
            <a:ext cx="1209872" cy="1375919"/>
            <a:chOff x="6991033" y="4574573"/>
            <a:chExt cx="1209872" cy="1375919"/>
          </a:xfrm>
        </p:grpSpPr>
        <p:pic>
          <p:nvPicPr>
            <p:cNvPr id="21" name="Graphique 20" descr="Maison">
              <a:extLst>
                <a:ext uri="{FF2B5EF4-FFF2-40B4-BE49-F238E27FC236}">
                  <a16:creationId xmlns:a16="http://schemas.microsoft.com/office/drawing/2014/main" id="{FBED170C-90E8-4F24-A490-5125FA280B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991033" y="4834278"/>
              <a:ext cx="1116214" cy="1116214"/>
            </a:xfrm>
            <a:prstGeom prst="rect">
              <a:avLst/>
            </a:prstGeom>
          </p:spPr>
        </p:pic>
        <p:pic>
          <p:nvPicPr>
            <p:cNvPr id="33" name="Graphique 32" descr="Pluie">
              <a:extLst>
                <a:ext uri="{FF2B5EF4-FFF2-40B4-BE49-F238E27FC236}">
                  <a16:creationId xmlns:a16="http://schemas.microsoft.com/office/drawing/2014/main" id="{1081DEAA-1458-4270-95B6-EFAA4864682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13216" y="4574573"/>
              <a:ext cx="687689" cy="687689"/>
            </a:xfrm>
            <a:prstGeom prst="rect">
              <a:avLst/>
            </a:prstGeom>
          </p:spPr>
        </p:pic>
        <p:sp>
          <p:nvSpPr>
            <p:cNvPr id="37" name="Rectangle 36">
              <a:extLst>
                <a:ext uri="{FF2B5EF4-FFF2-40B4-BE49-F238E27FC236}">
                  <a16:creationId xmlns:a16="http://schemas.microsoft.com/office/drawing/2014/main" id="{7D72C9E1-4CF4-49FF-BB8A-FD5C741A4AF1}"/>
                </a:ext>
              </a:extLst>
            </p:cNvPr>
            <p:cNvSpPr/>
            <p:nvPr/>
          </p:nvSpPr>
          <p:spPr>
            <a:xfrm>
              <a:off x="7435299" y="5423629"/>
              <a:ext cx="227682" cy="366034"/>
            </a:xfrm>
            <a:prstGeom prst="rect">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aleway"/>
                <a:ea typeface="+mn-ea"/>
                <a:cs typeface="+mn-cs"/>
              </a:endParaRPr>
            </a:p>
          </p:txBody>
        </p:sp>
        <p:pic>
          <p:nvPicPr>
            <p:cNvPr id="29" name="Graphique 28" descr="Famille avec un garçon">
              <a:extLst>
                <a:ext uri="{FF2B5EF4-FFF2-40B4-BE49-F238E27FC236}">
                  <a16:creationId xmlns:a16="http://schemas.microsoft.com/office/drawing/2014/main" id="{13CB31DF-5069-4770-A400-260E16BD8F4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308712" y="5308808"/>
              <a:ext cx="480855" cy="480855"/>
            </a:xfrm>
            <a:prstGeom prst="rect">
              <a:avLst/>
            </a:prstGeom>
          </p:spPr>
        </p:pic>
      </p:grpSp>
      <p:sp>
        <p:nvSpPr>
          <p:cNvPr id="5" name="Rectangle 4">
            <a:extLst>
              <a:ext uri="{FF2B5EF4-FFF2-40B4-BE49-F238E27FC236}">
                <a16:creationId xmlns:a16="http://schemas.microsoft.com/office/drawing/2014/main" id="{097F560B-E2AB-4DBD-9111-967BD950F8E3}"/>
              </a:ext>
            </a:extLst>
          </p:cNvPr>
          <p:cNvSpPr/>
          <p:nvPr/>
        </p:nvSpPr>
        <p:spPr>
          <a:xfrm>
            <a:off x="6991630" y="2021740"/>
            <a:ext cx="2743200" cy="11493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4"/>
                </a:solidFill>
              </a:rPr>
              <a:t>4,8 MILLIONS</a:t>
            </a:r>
          </a:p>
          <a:p>
            <a:pPr algn="ctr"/>
            <a:r>
              <a:rPr lang="fr-FR" sz="1600" dirty="0">
                <a:solidFill>
                  <a:schemeClr val="accent4"/>
                </a:solidFill>
              </a:rPr>
              <a:t>de Passoires Thermiques en FRANCE </a:t>
            </a:r>
          </a:p>
        </p:txBody>
      </p:sp>
      <p:sp>
        <p:nvSpPr>
          <p:cNvPr id="30" name="Rectangle 29">
            <a:extLst>
              <a:ext uri="{FF2B5EF4-FFF2-40B4-BE49-F238E27FC236}">
                <a16:creationId xmlns:a16="http://schemas.microsoft.com/office/drawing/2014/main" id="{8D58BB3A-8A78-4A41-AA37-9D1DA7885739}"/>
              </a:ext>
            </a:extLst>
          </p:cNvPr>
          <p:cNvSpPr/>
          <p:nvPr/>
        </p:nvSpPr>
        <p:spPr>
          <a:xfrm>
            <a:off x="6991630" y="4961656"/>
            <a:ext cx="2743200" cy="11493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4000" dirty="0">
                <a:solidFill>
                  <a:schemeClr val="accent4"/>
                </a:solidFill>
              </a:rPr>
              <a:t>287 000</a:t>
            </a:r>
          </a:p>
          <a:p>
            <a:pPr algn="ctr"/>
            <a:r>
              <a:rPr lang="fr-FR" b="1" dirty="0">
                <a:solidFill>
                  <a:schemeClr val="accent4"/>
                </a:solidFill>
              </a:rPr>
              <a:t>Gilets Jaunes</a:t>
            </a:r>
          </a:p>
          <a:p>
            <a:pPr algn="ctr"/>
            <a:r>
              <a:rPr lang="fr-FR" dirty="0">
                <a:solidFill>
                  <a:schemeClr val="accent4"/>
                </a:solidFill>
              </a:rPr>
              <a:t>le 17 Novembre 2018 </a:t>
            </a:r>
          </a:p>
        </p:txBody>
      </p:sp>
      <p:sp>
        <p:nvSpPr>
          <p:cNvPr id="32" name="Rectangle 31">
            <a:extLst>
              <a:ext uri="{FF2B5EF4-FFF2-40B4-BE49-F238E27FC236}">
                <a16:creationId xmlns:a16="http://schemas.microsoft.com/office/drawing/2014/main" id="{2244615A-938A-4411-9DAF-FBE36A6672F8}"/>
              </a:ext>
            </a:extLst>
          </p:cNvPr>
          <p:cNvSpPr/>
          <p:nvPr/>
        </p:nvSpPr>
        <p:spPr>
          <a:xfrm>
            <a:off x="6991630" y="3491698"/>
            <a:ext cx="2743200" cy="11493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chemeClr val="accent4"/>
              </a:solidFill>
            </a:endParaRPr>
          </a:p>
        </p:txBody>
      </p:sp>
      <p:grpSp>
        <p:nvGrpSpPr>
          <p:cNvPr id="24" name="Groupe 23">
            <a:extLst>
              <a:ext uri="{FF2B5EF4-FFF2-40B4-BE49-F238E27FC236}">
                <a16:creationId xmlns:a16="http://schemas.microsoft.com/office/drawing/2014/main" id="{129DBF85-E5CF-4327-B33E-6FED81DEB5E3}"/>
              </a:ext>
            </a:extLst>
          </p:cNvPr>
          <p:cNvGrpSpPr/>
          <p:nvPr/>
        </p:nvGrpSpPr>
        <p:grpSpPr>
          <a:xfrm>
            <a:off x="6966891" y="3674253"/>
            <a:ext cx="2879478" cy="769441"/>
            <a:chOff x="8537210" y="169791"/>
            <a:chExt cx="2067765" cy="769441"/>
          </a:xfrm>
        </p:grpSpPr>
        <p:sp>
          <p:nvSpPr>
            <p:cNvPr id="6" name="ZoneTexte 5">
              <a:extLst>
                <a:ext uri="{FF2B5EF4-FFF2-40B4-BE49-F238E27FC236}">
                  <a16:creationId xmlns:a16="http://schemas.microsoft.com/office/drawing/2014/main" id="{A65B4F8B-AA2E-4B11-B883-B912633878BC}"/>
                </a:ext>
              </a:extLst>
            </p:cNvPr>
            <p:cNvSpPr txBox="1"/>
            <p:nvPr/>
          </p:nvSpPr>
          <p:spPr>
            <a:xfrm>
              <a:off x="8537210" y="254185"/>
              <a:ext cx="1535884" cy="307777"/>
            </a:xfrm>
            <a:prstGeom prst="rect">
              <a:avLst/>
            </a:prstGeom>
            <a:noFill/>
          </p:spPr>
          <p:txBody>
            <a:bodyPr wrap="square" rtlCol="0">
              <a:spAutoFit/>
            </a:bodyPr>
            <a:lstStyle/>
            <a:p>
              <a:r>
                <a:rPr lang="fr-FR" sz="1400" dirty="0"/>
                <a:t>Facture Energie</a:t>
              </a:r>
            </a:p>
          </p:txBody>
        </p:sp>
        <p:sp>
          <p:nvSpPr>
            <p:cNvPr id="34" name="ZoneTexte 33">
              <a:extLst>
                <a:ext uri="{FF2B5EF4-FFF2-40B4-BE49-F238E27FC236}">
                  <a16:creationId xmlns:a16="http://schemas.microsoft.com/office/drawing/2014/main" id="{FEC984AA-3DEB-4FD9-BEF1-313DAA1369FE}"/>
                </a:ext>
              </a:extLst>
            </p:cNvPr>
            <p:cNvSpPr txBox="1"/>
            <p:nvPr/>
          </p:nvSpPr>
          <p:spPr>
            <a:xfrm>
              <a:off x="8554973" y="599866"/>
              <a:ext cx="1026928" cy="307777"/>
            </a:xfrm>
            <a:prstGeom prst="rect">
              <a:avLst/>
            </a:prstGeom>
            <a:noFill/>
          </p:spPr>
          <p:txBody>
            <a:bodyPr wrap="square" rtlCol="0">
              <a:spAutoFit/>
            </a:bodyPr>
            <a:lstStyle/>
            <a:p>
              <a:pPr algn="ctr"/>
              <a:r>
                <a:rPr lang="fr-FR" sz="1400" dirty="0"/>
                <a:t>Revenus</a:t>
              </a:r>
            </a:p>
          </p:txBody>
        </p:sp>
        <p:cxnSp>
          <p:nvCxnSpPr>
            <p:cNvPr id="12" name="Connecteur droit 11">
              <a:extLst>
                <a:ext uri="{FF2B5EF4-FFF2-40B4-BE49-F238E27FC236}">
                  <a16:creationId xmlns:a16="http://schemas.microsoft.com/office/drawing/2014/main" id="{7632F50C-A9DE-46D7-99B5-BC148D05F35F}"/>
                </a:ext>
              </a:extLst>
            </p:cNvPr>
            <p:cNvCxnSpPr>
              <a:cxnSpLocks/>
            </p:cNvCxnSpPr>
            <p:nvPr/>
          </p:nvCxnSpPr>
          <p:spPr>
            <a:xfrm>
              <a:off x="8554973" y="588973"/>
              <a:ext cx="937787" cy="10893"/>
            </a:xfrm>
            <a:prstGeom prst="line">
              <a:avLst/>
            </a:prstGeom>
            <a:ln>
              <a:solidFill>
                <a:srgbClr val="050705"/>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BA969120-D66A-4604-821C-4EC252FF8AA0}"/>
                </a:ext>
              </a:extLst>
            </p:cNvPr>
            <p:cNvSpPr txBox="1"/>
            <p:nvPr/>
          </p:nvSpPr>
          <p:spPr>
            <a:xfrm>
              <a:off x="9492760" y="262126"/>
              <a:ext cx="352782" cy="461665"/>
            </a:xfrm>
            <a:prstGeom prst="rect">
              <a:avLst/>
            </a:prstGeom>
            <a:noFill/>
          </p:spPr>
          <p:txBody>
            <a:bodyPr wrap="square" rtlCol="0">
              <a:spAutoFit/>
            </a:bodyPr>
            <a:lstStyle/>
            <a:p>
              <a:endParaRPr lang="fr-FR" sz="2400" dirty="0"/>
            </a:p>
          </p:txBody>
        </p:sp>
        <p:sp>
          <p:nvSpPr>
            <p:cNvPr id="42" name="ZoneTexte 41">
              <a:extLst>
                <a:ext uri="{FF2B5EF4-FFF2-40B4-BE49-F238E27FC236}">
                  <a16:creationId xmlns:a16="http://schemas.microsoft.com/office/drawing/2014/main" id="{75D53561-BB12-45BB-A871-F6D4DFAEF762}"/>
                </a:ext>
              </a:extLst>
            </p:cNvPr>
            <p:cNvSpPr txBox="1"/>
            <p:nvPr/>
          </p:nvSpPr>
          <p:spPr>
            <a:xfrm>
              <a:off x="9416603" y="169791"/>
              <a:ext cx="1188372" cy="769441"/>
            </a:xfrm>
            <a:prstGeom prst="rect">
              <a:avLst/>
            </a:prstGeom>
            <a:noFill/>
          </p:spPr>
          <p:txBody>
            <a:bodyPr wrap="square" rtlCol="0">
              <a:spAutoFit/>
            </a:bodyPr>
            <a:lstStyle/>
            <a:p>
              <a:r>
                <a:rPr lang="fr-FR" sz="4400" dirty="0"/>
                <a:t> &gt;8%</a:t>
              </a:r>
              <a:endParaRPr lang="fr-FR" sz="2800" dirty="0"/>
            </a:p>
          </p:txBody>
        </p:sp>
      </p:grpSp>
      <p:sp>
        <p:nvSpPr>
          <p:cNvPr id="43" name="ZoneTexte 42">
            <a:extLst>
              <a:ext uri="{FF2B5EF4-FFF2-40B4-BE49-F238E27FC236}">
                <a16:creationId xmlns:a16="http://schemas.microsoft.com/office/drawing/2014/main" id="{B4A3EC1C-46B8-486D-B941-7924142371B0}"/>
              </a:ext>
            </a:extLst>
          </p:cNvPr>
          <p:cNvSpPr txBox="1"/>
          <p:nvPr/>
        </p:nvSpPr>
        <p:spPr>
          <a:xfrm>
            <a:off x="6733833" y="3181960"/>
            <a:ext cx="3000999"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accent6"/>
                </a:solidFill>
                <a:effectLst/>
                <a:uLnTx/>
                <a:uFillTx/>
                <a:latin typeface="Raleway"/>
                <a:ea typeface="+mn-ea"/>
                <a:cs typeface="+mn-cs"/>
                <a:hlinkClick r:id="rId22">
                  <a:extLst>
                    <a:ext uri="{A12FA001-AC4F-418D-AE19-62706E023703}">
                      <ahyp:hlinkClr xmlns:ahyp="http://schemas.microsoft.com/office/drawing/2018/hyperlinkcolor" val="tx"/>
                    </a:ext>
                  </a:extLst>
                </a:hlinkClick>
              </a:rPr>
              <a:t>Source Sept 2020 Ministère Transition Ecologique</a:t>
            </a:r>
            <a:endParaRPr kumimoji="0" lang="fr-FR" sz="1200" b="0" i="0" u="none" strike="noStrike" kern="1200" cap="none" spc="0" normalizeH="0" baseline="0" noProof="0" dirty="0">
              <a:ln>
                <a:noFill/>
              </a:ln>
              <a:solidFill>
                <a:schemeClr val="accent6"/>
              </a:solidFill>
              <a:effectLst/>
              <a:uLnTx/>
              <a:uFillTx/>
              <a:latin typeface="Raleway"/>
              <a:ea typeface="+mn-ea"/>
              <a:cs typeface="+mn-cs"/>
            </a:endParaRPr>
          </a:p>
        </p:txBody>
      </p:sp>
      <p:sp>
        <p:nvSpPr>
          <p:cNvPr id="44" name="ZoneTexte 43">
            <a:extLst>
              <a:ext uri="{FF2B5EF4-FFF2-40B4-BE49-F238E27FC236}">
                <a16:creationId xmlns:a16="http://schemas.microsoft.com/office/drawing/2014/main" id="{1F5E4BE3-91A8-48E6-8136-DC51FBD8F93F}"/>
              </a:ext>
            </a:extLst>
          </p:cNvPr>
          <p:cNvSpPr txBox="1"/>
          <p:nvPr/>
        </p:nvSpPr>
        <p:spPr>
          <a:xfrm>
            <a:off x="278424" y="1054445"/>
            <a:ext cx="11220613" cy="830997"/>
          </a:xfrm>
          <a:prstGeom prst="rect">
            <a:avLst/>
          </a:prstGeom>
          <a:solidFill>
            <a:schemeClr val="tx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i="0" dirty="0">
                <a:solidFill>
                  <a:srgbClr val="535354"/>
                </a:solidFill>
                <a:effectLst/>
                <a:latin typeface="Marianne"/>
              </a:rPr>
              <a:t>« Est en situation de précarité énergétique une personne qui éprouve dans son logement des difficultés particulières à disposer de la fourniture d’énergie nécessaire à la satisfaction de ses besoins élémentaires en raison de l’inadaptation de ses ressources ou de ses conditions d’habitat ».</a:t>
            </a:r>
            <a:endParaRPr kumimoji="0" lang="fr-FR" sz="1100" b="0" i="0" u="none" strike="noStrike" kern="1200" cap="none" spc="0" normalizeH="0" baseline="0" noProof="0" dirty="0">
              <a:ln>
                <a:noFill/>
              </a:ln>
              <a:effectLst/>
              <a:uLnTx/>
              <a:uFillTx/>
              <a:latin typeface="Raleway"/>
            </a:endParaRPr>
          </a:p>
        </p:txBody>
      </p:sp>
      <p:sp>
        <p:nvSpPr>
          <p:cNvPr id="4" name="ZoneTexte 3"/>
          <p:cNvSpPr txBox="1"/>
          <p:nvPr/>
        </p:nvSpPr>
        <p:spPr>
          <a:xfrm>
            <a:off x="9922564" y="3493270"/>
            <a:ext cx="1756063" cy="1446550"/>
          </a:xfrm>
          <a:prstGeom prst="rect">
            <a:avLst/>
          </a:prstGeom>
          <a:noFill/>
          <a:ln>
            <a:solidFill>
              <a:schemeClr val="tx1"/>
            </a:solidFill>
          </a:ln>
        </p:spPr>
        <p:txBody>
          <a:bodyPr wrap="square" rtlCol="0">
            <a:spAutoFit/>
          </a:bodyPr>
          <a:lstStyle/>
          <a:p>
            <a:pPr algn="ctr"/>
            <a:r>
              <a:rPr lang="fr-FR" sz="1100" dirty="0"/>
              <a:t>6 minutes pour comprendre la précarité énergétique, extrait du MOOC précarité énergétique Plan Bâtiment Durable</a:t>
            </a:r>
          </a:p>
          <a:p>
            <a:pPr algn="ctr"/>
            <a:r>
              <a:rPr lang="fr-FR" sz="1100" dirty="0">
                <a:solidFill>
                  <a:schemeClr val="accent6"/>
                </a:solidFill>
              </a:rPr>
              <a:t>Vidéo dans le dossier du kit</a:t>
            </a:r>
          </a:p>
        </p:txBody>
      </p:sp>
      <p:pic>
        <p:nvPicPr>
          <p:cNvPr id="45" name="Image 44"/>
          <p:cNvPicPr>
            <a:picLocks noChangeAspect="1"/>
          </p:cNvPicPr>
          <p:nvPr/>
        </p:nvPicPr>
        <p:blipFill>
          <a:blip r:embed="rId23"/>
          <a:stretch>
            <a:fillRect/>
          </a:stretch>
        </p:blipFill>
        <p:spPr>
          <a:xfrm>
            <a:off x="10102152" y="2704606"/>
            <a:ext cx="1396885" cy="778417"/>
          </a:xfrm>
          <a:prstGeom prst="rect">
            <a:avLst/>
          </a:prstGeom>
          <a:ln>
            <a:solidFill>
              <a:schemeClr val="tx1"/>
            </a:solidFill>
          </a:ln>
        </p:spPr>
      </p:pic>
      <p:sp>
        <p:nvSpPr>
          <p:cNvPr id="10" name="ZoneTexte 9"/>
          <p:cNvSpPr txBox="1"/>
          <p:nvPr/>
        </p:nvSpPr>
        <p:spPr>
          <a:xfrm>
            <a:off x="3863340" y="3058637"/>
            <a:ext cx="754380" cy="338554"/>
          </a:xfrm>
          <a:prstGeom prst="rect">
            <a:avLst/>
          </a:prstGeom>
          <a:noFill/>
        </p:spPr>
        <p:txBody>
          <a:bodyPr wrap="square" rtlCol="0">
            <a:spAutoFit/>
          </a:bodyPr>
          <a:lstStyle/>
          <a:p>
            <a:r>
              <a:rPr lang="fr-FR" sz="1600" i="1" dirty="0">
                <a:effectLst>
                  <a:outerShdw blurRad="38100" dist="38100" dir="2700000" algn="tl">
                    <a:srgbClr val="000000">
                      <a:alpha val="43137"/>
                    </a:srgbClr>
                  </a:outerShdw>
                </a:effectLst>
              </a:rPr>
              <a:t>et/ou</a:t>
            </a:r>
          </a:p>
        </p:txBody>
      </p:sp>
      <p:sp>
        <p:nvSpPr>
          <p:cNvPr id="46" name="ZoneTexte 45"/>
          <p:cNvSpPr txBox="1"/>
          <p:nvPr/>
        </p:nvSpPr>
        <p:spPr>
          <a:xfrm>
            <a:off x="3879404" y="4398750"/>
            <a:ext cx="754380" cy="338554"/>
          </a:xfrm>
          <a:prstGeom prst="rect">
            <a:avLst/>
          </a:prstGeom>
          <a:noFill/>
        </p:spPr>
        <p:txBody>
          <a:bodyPr wrap="square" rtlCol="0">
            <a:spAutoFit/>
          </a:bodyPr>
          <a:lstStyle/>
          <a:p>
            <a:r>
              <a:rPr lang="fr-FR" sz="1600" i="1" dirty="0">
                <a:effectLst>
                  <a:outerShdw blurRad="38100" dist="38100" dir="2700000" algn="tl">
                    <a:srgbClr val="000000">
                      <a:alpha val="43137"/>
                    </a:srgbClr>
                  </a:outerShdw>
                </a:effectLst>
              </a:rPr>
              <a:t>et/ou</a:t>
            </a:r>
          </a:p>
        </p:txBody>
      </p:sp>
      <p:pic>
        <p:nvPicPr>
          <p:cNvPr id="16" name="Graphique 15" descr="Recherche de dossiers avec un remplissage uni">
            <a:extLst>
              <a:ext uri="{FF2B5EF4-FFF2-40B4-BE49-F238E27FC236}">
                <a16:creationId xmlns:a16="http://schemas.microsoft.com/office/drawing/2014/main" id="{27D4AD98-D518-6474-92C7-A8B83A85D80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340630" y="4666859"/>
            <a:ext cx="675994" cy="675994"/>
          </a:xfrm>
          <a:prstGeom prst="rect">
            <a:avLst/>
          </a:prstGeom>
        </p:spPr>
      </p:pic>
      <p:sp>
        <p:nvSpPr>
          <p:cNvPr id="22" name="ZoneTexte 21">
            <a:extLst>
              <a:ext uri="{FF2B5EF4-FFF2-40B4-BE49-F238E27FC236}">
                <a16:creationId xmlns:a16="http://schemas.microsoft.com/office/drawing/2014/main" id="{91255AC3-2453-CD53-8C8A-2D48457B0755}"/>
              </a:ext>
            </a:extLst>
          </p:cNvPr>
          <p:cNvSpPr txBox="1"/>
          <p:nvPr/>
        </p:nvSpPr>
        <p:spPr>
          <a:xfrm>
            <a:off x="388380" y="6178907"/>
            <a:ext cx="11000699" cy="276999"/>
          </a:xfrm>
          <a:prstGeom prst="rect">
            <a:avLst/>
          </a:prstGeom>
          <a:noFill/>
        </p:spPr>
        <p:txBody>
          <a:bodyPr wrap="square">
            <a:spAutoFit/>
          </a:bodyPr>
          <a:lstStyle/>
          <a:p>
            <a:r>
              <a:rPr kumimoji="0" lang="fr-FR" sz="1200" b="0" i="1" u="none" strike="noStrike" kern="1200" cap="none" spc="0" normalizeH="0" baseline="0" noProof="0" dirty="0">
                <a:ln>
                  <a:noFill/>
                </a:ln>
                <a:solidFill>
                  <a:schemeClr val="accent2"/>
                </a:solidFill>
                <a:effectLst/>
                <a:uLnTx/>
                <a:uFillTx/>
                <a:latin typeface="Raleway"/>
              </a:rPr>
              <a:t>* La chaire HOPE inclut le sujet de la mobilité dans la problématique</a:t>
            </a:r>
            <a:r>
              <a:rPr lang="fr-FR" sz="1200" i="1" dirty="0">
                <a:solidFill>
                  <a:schemeClr val="accent2"/>
                </a:solidFill>
                <a:latin typeface="Raleway"/>
              </a:rPr>
              <a:t> ce qui est une extension de la définition officielle de la loi de 2010.</a:t>
            </a:r>
            <a:endParaRPr lang="fr-FR" sz="1200" dirty="0">
              <a:solidFill>
                <a:schemeClr val="accent2"/>
              </a:solidFill>
            </a:endParaRPr>
          </a:p>
        </p:txBody>
      </p:sp>
    </p:spTree>
    <p:extLst>
      <p:ext uri="{BB962C8B-B14F-4D97-AF65-F5344CB8AC3E}">
        <p14:creationId xmlns:p14="http://schemas.microsoft.com/office/powerpoint/2010/main" val="62810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E9A66AF-811C-4D46-B25B-FEE885F6AC5B}"/>
              </a:ext>
            </a:extLst>
          </p:cNvPr>
          <p:cNvSpPr txBox="1"/>
          <p:nvPr/>
        </p:nvSpPr>
        <p:spPr>
          <a:xfrm>
            <a:off x="327096" y="2081763"/>
            <a:ext cx="3197821" cy="646331"/>
          </a:xfrm>
          <a:prstGeom prst="rect">
            <a:avLst/>
          </a:prstGeom>
          <a:noFill/>
          <a:ln>
            <a:solidFill>
              <a:schemeClr val="tx1"/>
            </a:solidFill>
          </a:ln>
        </p:spPr>
        <p:txBody>
          <a:bodyPr wrap="square" rtlCol="0">
            <a:spAutoFit/>
          </a:bodyPr>
          <a:lstStyle/>
          <a:p>
            <a:pPr algn="ctr"/>
            <a:r>
              <a:rPr lang="fr-FR" b="1" dirty="0"/>
              <a:t>AIDES A LA RENOVATION ENERGETIQUE</a:t>
            </a:r>
          </a:p>
        </p:txBody>
      </p:sp>
      <p:sp>
        <p:nvSpPr>
          <p:cNvPr id="6" name="ZoneTexte 5">
            <a:extLst>
              <a:ext uri="{FF2B5EF4-FFF2-40B4-BE49-F238E27FC236}">
                <a16:creationId xmlns:a16="http://schemas.microsoft.com/office/drawing/2014/main" id="{76628267-36E3-4378-BEE8-705EE691CFDA}"/>
              </a:ext>
            </a:extLst>
          </p:cNvPr>
          <p:cNvSpPr txBox="1"/>
          <p:nvPr/>
        </p:nvSpPr>
        <p:spPr>
          <a:xfrm>
            <a:off x="4171280" y="3853824"/>
            <a:ext cx="2869575" cy="584775"/>
          </a:xfrm>
          <a:prstGeom prst="rect">
            <a:avLst/>
          </a:prstGeom>
          <a:noFill/>
          <a:ln>
            <a:solidFill>
              <a:schemeClr val="tx1"/>
            </a:solidFill>
          </a:ln>
        </p:spPr>
        <p:txBody>
          <a:bodyPr wrap="square" rtlCol="0">
            <a:spAutoFit/>
          </a:bodyPr>
          <a:lstStyle/>
          <a:p>
            <a:pPr algn="ctr"/>
            <a:r>
              <a:rPr lang="fr-FR" sz="1600" b="1" dirty="0"/>
              <a:t>AIDE AU PAIEMENT DES FACTURES ENERGIE</a:t>
            </a:r>
          </a:p>
        </p:txBody>
      </p:sp>
      <p:sp>
        <p:nvSpPr>
          <p:cNvPr id="7" name="ZoneTexte 6">
            <a:extLst>
              <a:ext uri="{FF2B5EF4-FFF2-40B4-BE49-F238E27FC236}">
                <a16:creationId xmlns:a16="http://schemas.microsoft.com/office/drawing/2014/main" id="{E6AC8117-D60A-4C87-934C-ED193DC24287}"/>
              </a:ext>
            </a:extLst>
          </p:cNvPr>
          <p:cNvSpPr txBox="1"/>
          <p:nvPr/>
        </p:nvSpPr>
        <p:spPr>
          <a:xfrm>
            <a:off x="7732105" y="2490702"/>
            <a:ext cx="2869575" cy="584775"/>
          </a:xfrm>
          <a:prstGeom prst="rect">
            <a:avLst/>
          </a:prstGeom>
          <a:noFill/>
          <a:ln>
            <a:solidFill>
              <a:schemeClr val="tx1"/>
            </a:solidFill>
          </a:ln>
        </p:spPr>
        <p:txBody>
          <a:bodyPr wrap="square" rtlCol="0">
            <a:spAutoFit/>
          </a:bodyPr>
          <a:lstStyle/>
          <a:p>
            <a:pPr algn="ctr"/>
            <a:r>
              <a:rPr lang="fr-FR" sz="1600" b="1" dirty="0"/>
              <a:t>NOUVELLES SOLUTIONS DE MOBILITE</a:t>
            </a:r>
          </a:p>
        </p:txBody>
      </p:sp>
      <p:pic>
        <p:nvPicPr>
          <p:cNvPr id="6146" name="Picture 2" descr="RÃ©sultat de recherche d'images pour &quot;Renovation energetique&quot;">
            <a:extLst>
              <a:ext uri="{FF2B5EF4-FFF2-40B4-BE49-F238E27FC236}">
                <a16:creationId xmlns:a16="http://schemas.microsoft.com/office/drawing/2014/main" id="{9A1131B5-8843-452D-9F74-FECC5510A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12"/>
          <a:stretch/>
        </p:blipFill>
        <p:spPr bwMode="auto">
          <a:xfrm>
            <a:off x="246185" y="2778886"/>
            <a:ext cx="3048000" cy="16876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Ã©sultat de recherche d'images pour &quot;cheque energie&quot;">
            <a:extLst>
              <a:ext uri="{FF2B5EF4-FFF2-40B4-BE49-F238E27FC236}">
                <a16:creationId xmlns:a16="http://schemas.microsoft.com/office/drawing/2014/main" id="{491FB518-86D7-465B-8317-651B156AB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124" y="4688163"/>
            <a:ext cx="2663888" cy="14690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Ã©sultat de recherche d'images pour &quot;auto partage&quot;">
            <a:extLst>
              <a:ext uri="{FF2B5EF4-FFF2-40B4-BE49-F238E27FC236}">
                <a16:creationId xmlns:a16="http://schemas.microsoft.com/office/drawing/2014/main" id="{D5214404-5060-4700-9FCF-9240780356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7333" y="3459733"/>
            <a:ext cx="1639120" cy="122934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955C5C5-3A73-47DB-9C22-5F9B3432E7C9}"/>
              </a:ext>
            </a:extLst>
          </p:cNvPr>
          <p:cNvSpPr txBox="1"/>
          <p:nvPr/>
        </p:nvSpPr>
        <p:spPr>
          <a:xfrm>
            <a:off x="3942470" y="1394178"/>
            <a:ext cx="3059018" cy="646331"/>
          </a:xfrm>
          <a:prstGeom prst="rect">
            <a:avLst/>
          </a:prstGeom>
          <a:noFill/>
          <a:ln>
            <a:solidFill>
              <a:schemeClr val="tx1"/>
            </a:solidFill>
          </a:ln>
        </p:spPr>
        <p:txBody>
          <a:bodyPr wrap="square" rtlCol="0">
            <a:spAutoFit/>
          </a:bodyPr>
          <a:lstStyle/>
          <a:p>
            <a:pPr algn="ctr"/>
            <a:r>
              <a:rPr lang="fr-FR" b="1" dirty="0"/>
              <a:t>ACCOMPAGNEMENT PERSONNALISE</a:t>
            </a:r>
          </a:p>
        </p:txBody>
      </p:sp>
      <p:sp>
        <p:nvSpPr>
          <p:cNvPr id="3" name="ZoneTexte 2">
            <a:extLst>
              <a:ext uri="{FF2B5EF4-FFF2-40B4-BE49-F238E27FC236}">
                <a16:creationId xmlns:a16="http://schemas.microsoft.com/office/drawing/2014/main" id="{0F5890A6-6B20-401D-B5E3-807316565992}"/>
              </a:ext>
            </a:extLst>
          </p:cNvPr>
          <p:cNvSpPr txBox="1"/>
          <p:nvPr/>
        </p:nvSpPr>
        <p:spPr>
          <a:xfrm>
            <a:off x="5628480" y="2081763"/>
            <a:ext cx="2103625" cy="1600438"/>
          </a:xfrm>
          <a:prstGeom prst="rect">
            <a:avLst/>
          </a:prstGeom>
          <a:noFill/>
        </p:spPr>
        <p:txBody>
          <a:bodyPr wrap="square" rtlCol="0">
            <a:spAutoFit/>
          </a:bodyPr>
          <a:lstStyle/>
          <a:p>
            <a:r>
              <a:rPr lang="fr-FR" sz="1400" dirty="0"/>
              <a:t>Diagnostic</a:t>
            </a:r>
          </a:p>
          <a:p>
            <a:r>
              <a:rPr lang="fr-FR" sz="1400" dirty="0"/>
              <a:t>Eco Gestes</a:t>
            </a:r>
          </a:p>
          <a:p>
            <a:r>
              <a:rPr lang="fr-FR" sz="1400" dirty="0"/>
              <a:t>Conseil au financement</a:t>
            </a:r>
          </a:p>
          <a:p>
            <a:r>
              <a:rPr lang="fr-FR" sz="1400" dirty="0"/>
              <a:t>Accompagnement social et budgétaire, etc.</a:t>
            </a:r>
          </a:p>
        </p:txBody>
      </p:sp>
      <p:pic>
        <p:nvPicPr>
          <p:cNvPr id="12" name="Graphique 11" descr="Conseil d’administration">
            <a:extLst>
              <a:ext uri="{FF2B5EF4-FFF2-40B4-BE49-F238E27FC236}">
                <a16:creationId xmlns:a16="http://schemas.microsoft.com/office/drawing/2014/main" id="{B91FEE40-EB12-464E-ADC4-2CD6379C7A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8882" y="2118810"/>
            <a:ext cx="954107" cy="954107"/>
          </a:xfrm>
          <a:prstGeom prst="rect">
            <a:avLst/>
          </a:prstGeom>
        </p:spPr>
      </p:pic>
      <p:sp>
        <p:nvSpPr>
          <p:cNvPr id="4" name="Titre 3"/>
          <p:cNvSpPr>
            <a:spLocks noGrp="1"/>
          </p:cNvSpPr>
          <p:nvPr>
            <p:ph type="title"/>
          </p:nvPr>
        </p:nvSpPr>
        <p:spPr/>
        <p:txBody>
          <a:bodyPr>
            <a:normAutofit fontScale="90000"/>
          </a:bodyPr>
          <a:lstStyle/>
          <a:p>
            <a:r>
              <a:rPr lang="fr-FR" dirty="0"/>
              <a:t>A.4 La Précarité Energétique</a:t>
            </a:r>
            <a:br>
              <a:rPr lang="fr-FR" dirty="0"/>
            </a:br>
            <a:r>
              <a:rPr lang="fr-FR" dirty="0"/>
              <a:t>Les solutions en France</a:t>
            </a:r>
          </a:p>
        </p:txBody>
      </p:sp>
    </p:spTree>
    <p:extLst>
      <p:ext uri="{BB962C8B-B14F-4D97-AF65-F5344CB8AC3E}">
        <p14:creationId xmlns:p14="http://schemas.microsoft.com/office/powerpoint/2010/main" val="337919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367155" y="2026057"/>
            <a:ext cx="4658268" cy="4453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468880" y="292132"/>
            <a:ext cx="8884920" cy="913765"/>
          </a:xfrm>
        </p:spPr>
        <p:txBody>
          <a:bodyPr>
            <a:normAutofit fontScale="90000"/>
          </a:bodyPr>
          <a:lstStyle/>
          <a:p>
            <a:r>
              <a:rPr lang="fr-FR" dirty="0"/>
              <a:t>A.5 La Précarité Energétique</a:t>
            </a:r>
            <a:br>
              <a:rPr lang="fr-FR" dirty="0"/>
            </a:br>
            <a:r>
              <a:rPr lang="fr-FR" dirty="0"/>
              <a:t>COMMENT agir concrètement?</a:t>
            </a:r>
          </a:p>
        </p:txBody>
      </p:sp>
      <p:sp>
        <p:nvSpPr>
          <p:cNvPr id="4" name="Espace réservé du numéro de diapositive 3"/>
          <p:cNvSpPr>
            <a:spLocks noGrp="1"/>
          </p:cNvSpPr>
          <p:nvPr>
            <p:ph type="sldNum" sz="quarter" idx="12"/>
          </p:nvPr>
        </p:nvSpPr>
        <p:spPr>
          <a:xfrm>
            <a:off x="8610600" y="6523436"/>
            <a:ext cx="2743200" cy="365125"/>
          </a:xfrm>
        </p:spPr>
        <p:txBody>
          <a:bodyPr/>
          <a:lstStyle/>
          <a:p>
            <a:fld id="{D3B25C73-8A36-4E7E-8454-DFF16A544B78}" type="slidenum">
              <a:rPr lang="fr-FR" smtClean="0"/>
              <a:pPr/>
              <a:t>9</a:t>
            </a:fld>
            <a:endParaRPr lang="fr-FR"/>
          </a:p>
        </p:txBody>
      </p:sp>
      <p:pic>
        <p:nvPicPr>
          <p:cNvPr id="5" name="Image 4">
            <a:hlinkClick r:id="rId2"/>
          </p:cNvPr>
          <p:cNvPicPr>
            <a:picLocks noChangeAspect="1"/>
          </p:cNvPicPr>
          <p:nvPr/>
        </p:nvPicPr>
        <p:blipFill>
          <a:blip r:embed="rId3"/>
          <a:stretch>
            <a:fillRect/>
          </a:stretch>
        </p:blipFill>
        <p:spPr>
          <a:xfrm>
            <a:off x="326910" y="2234042"/>
            <a:ext cx="2006887" cy="1739044"/>
          </a:xfrm>
          <a:prstGeom prst="rect">
            <a:avLst/>
          </a:prstGeom>
        </p:spPr>
      </p:pic>
      <p:sp>
        <p:nvSpPr>
          <p:cNvPr id="6" name="Rectangle 5"/>
          <p:cNvSpPr/>
          <p:nvPr/>
        </p:nvSpPr>
        <p:spPr>
          <a:xfrm>
            <a:off x="221534" y="3971859"/>
            <a:ext cx="2112264" cy="1107996"/>
          </a:xfrm>
          <a:prstGeom prst="rect">
            <a:avLst/>
          </a:prstGeom>
        </p:spPr>
        <p:txBody>
          <a:bodyPr wrap="square">
            <a:spAutoFit/>
          </a:bodyPr>
          <a:lstStyle/>
          <a:p>
            <a:pPr algn="ctr"/>
            <a:r>
              <a:rPr lang="fr-FR" sz="1100" dirty="0"/>
              <a:t>Formation RAPPEL </a:t>
            </a:r>
          </a:p>
          <a:p>
            <a:pPr algn="ctr"/>
            <a:r>
              <a:rPr lang="fr-FR" sz="1100" dirty="0"/>
              <a:t>« Quels acteurs mobiliser pour lutter contre la précarité énergétique ? »</a:t>
            </a:r>
          </a:p>
          <a:p>
            <a:pPr algn="ctr"/>
            <a:endParaRPr lang="fr-FR" sz="1100" dirty="0"/>
          </a:p>
          <a:p>
            <a:pPr algn="ctr"/>
            <a:r>
              <a:rPr lang="fr-FR" sz="1100" dirty="0"/>
              <a:t>Vidéo 6 min</a:t>
            </a:r>
          </a:p>
        </p:txBody>
      </p:sp>
      <p:pic>
        <p:nvPicPr>
          <p:cNvPr id="7" name="Image 6">
            <a:hlinkClick r:id="rId4"/>
          </p:cNvPr>
          <p:cNvPicPr>
            <a:picLocks noChangeAspect="1"/>
          </p:cNvPicPr>
          <p:nvPr/>
        </p:nvPicPr>
        <p:blipFill rotWithShape="1">
          <a:blip r:embed="rId5"/>
          <a:srcRect r="38432" b="19275"/>
          <a:stretch/>
        </p:blipFill>
        <p:spPr>
          <a:xfrm>
            <a:off x="5043183" y="2234041"/>
            <a:ext cx="1984660" cy="1737817"/>
          </a:xfrm>
          <a:prstGeom prst="rect">
            <a:avLst/>
          </a:prstGeom>
        </p:spPr>
      </p:pic>
      <p:sp>
        <p:nvSpPr>
          <p:cNvPr id="8" name="ZoneTexte 7"/>
          <p:cNvSpPr txBox="1"/>
          <p:nvPr/>
        </p:nvSpPr>
        <p:spPr>
          <a:xfrm>
            <a:off x="5043182" y="4115513"/>
            <a:ext cx="1984661" cy="938719"/>
          </a:xfrm>
          <a:prstGeom prst="rect">
            <a:avLst/>
          </a:prstGeom>
          <a:noFill/>
        </p:spPr>
        <p:txBody>
          <a:bodyPr wrap="square" rtlCol="0">
            <a:spAutoFit/>
          </a:bodyPr>
          <a:lstStyle/>
          <a:p>
            <a:pPr algn="ctr"/>
            <a:r>
              <a:rPr lang="fr-FR" sz="1100" dirty="0"/>
              <a:t>12 actions exemplaires identifiées par l’ONPE en 2019</a:t>
            </a:r>
          </a:p>
          <a:p>
            <a:pPr algn="ctr"/>
            <a:endParaRPr lang="fr-FR" sz="1100" dirty="0"/>
          </a:p>
          <a:p>
            <a:pPr algn="ctr"/>
            <a:r>
              <a:rPr lang="fr-FR" sz="1100" dirty="0"/>
              <a:t>Document 12 fiches</a:t>
            </a:r>
          </a:p>
        </p:txBody>
      </p:sp>
      <p:sp>
        <p:nvSpPr>
          <p:cNvPr id="9" name="ZoneTexte 8"/>
          <p:cNvSpPr txBox="1"/>
          <p:nvPr/>
        </p:nvSpPr>
        <p:spPr>
          <a:xfrm>
            <a:off x="2663490" y="4115514"/>
            <a:ext cx="2050000" cy="938719"/>
          </a:xfrm>
          <a:prstGeom prst="rect">
            <a:avLst/>
          </a:prstGeom>
          <a:noFill/>
        </p:spPr>
        <p:txBody>
          <a:bodyPr wrap="square" rtlCol="0">
            <a:spAutoFit/>
          </a:bodyPr>
          <a:lstStyle/>
          <a:p>
            <a:pPr algn="ctr"/>
            <a:r>
              <a:rPr lang="fr-FR" sz="1100" dirty="0"/>
              <a:t>Les 17 dispositifs financiers à l’échelle nationale répertoriés par l’ONPE</a:t>
            </a:r>
          </a:p>
          <a:p>
            <a:pPr algn="ctr"/>
            <a:endParaRPr lang="fr-FR" sz="1100" dirty="0"/>
          </a:p>
          <a:p>
            <a:pPr algn="ctr"/>
            <a:r>
              <a:rPr lang="fr-FR" sz="1100" dirty="0"/>
              <a:t>Document 1 page</a:t>
            </a:r>
          </a:p>
        </p:txBody>
      </p:sp>
      <p:pic>
        <p:nvPicPr>
          <p:cNvPr id="10" name="Image 9">
            <a:hlinkClick r:id="rId6"/>
          </p:cNvPr>
          <p:cNvPicPr>
            <a:picLocks noChangeAspect="1"/>
          </p:cNvPicPr>
          <p:nvPr/>
        </p:nvPicPr>
        <p:blipFill>
          <a:blip r:embed="rId7"/>
          <a:stretch>
            <a:fillRect/>
          </a:stretch>
        </p:blipFill>
        <p:spPr>
          <a:xfrm>
            <a:off x="2663490" y="2234042"/>
            <a:ext cx="2050000" cy="1737817"/>
          </a:xfrm>
          <a:prstGeom prst="rect">
            <a:avLst/>
          </a:prstGeom>
        </p:spPr>
      </p:pic>
      <p:pic>
        <p:nvPicPr>
          <p:cNvPr id="11" name="Image 10">
            <a:hlinkClick r:id="rId8"/>
          </p:cNvPr>
          <p:cNvPicPr>
            <a:picLocks noChangeAspect="1"/>
          </p:cNvPicPr>
          <p:nvPr/>
        </p:nvPicPr>
        <p:blipFill>
          <a:blip r:embed="rId9"/>
          <a:stretch>
            <a:fillRect/>
          </a:stretch>
        </p:blipFill>
        <p:spPr>
          <a:xfrm>
            <a:off x="7492618" y="2221074"/>
            <a:ext cx="2289947" cy="581106"/>
          </a:xfrm>
          <a:prstGeom prst="rect">
            <a:avLst/>
          </a:prstGeom>
          <a:ln>
            <a:solidFill>
              <a:schemeClr val="tx1"/>
            </a:solidFill>
          </a:ln>
        </p:spPr>
      </p:pic>
      <p:pic>
        <p:nvPicPr>
          <p:cNvPr id="12" name="Image 11">
            <a:hlinkClick r:id="rId10"/>
          </p:cNvPr>
          <p:cNvPicPr>
            <a:picLocks noChangeAspect="1"/>
          </p:cNvPicPr>
          <p:nvPr/>
        </p:nvPicPr>
        <p:blipFill>
          <a:blip r:embed="rId11"/>
          <a:stretch>
            <a:fillRect/>
          </a:stretch>
        </p:blipFill>
        <p:spPr>
          <a:xfrm>
            <a:off x="7492618" y="2844945"/>
            <a:ext cx="2289757" cy="531841"/>
          </a:xfrm>
          <a:prstGeom prst="rect">
            <a:avLst/>
          </a:prstGeom>
          <a:ln>
            <a:solidFill>
              <a:schemeClr val="tx1"/>
            </a:solidFill>
          </a:ln>
        </p:spPr>
      </p:pic>
      <p:pic>
        <p:nvPicPr>
          <p:cNvPr id="13" name="Image 12">
            <a:hlinkClick r:id="rId12"/>
          </p:cNvPr>
          <p:cNvPicPr>
            <a:picLocks noChangeAspect="1"/>
          </p:cNvPicPr>
          <p:nvPr/>
        </p:nvPicPr>
        <p:blipFill>
          <a:blip r:embed="rId13"/>
          <a:stretch>
            <a:fillRect/>
          </a:stretch>
        </p:blipFill>
        <p:spPr>
          <a:xfrm>
            <a:off x="7492618" y="3419551"/>
            <a:ext cx="2289947" cy="610790"/>
          </a:xfrm>
          <a:prstGeom prst="rect">
            <a:avLst/>
          </a:prstGeom>
          <a:ln>
            <a:solidFill>
              <a:schemeClr val="tx1"/>
            </a:solidFill>
          </a:ln>
        </p:spPr>
      </p:pic>
      <p:pic>
        <p:nvPicPr>
          <p:cNvPr id="14" name="Image 13">
            <a:hlinkClick r:id="rId14"/>
          </p:cNvPr>
          <p:cNvPicPr>
            <a:picLocks noChangeAspect="1"/>
          </p:cNvPicPr>
          <p:nvPr/>
        </p:nvPicPr>
        <p:blipFill rotWithShape="1">
          <a:blip r:embed="rId15"/>
          <a:srcRect l="-1" r="1804" b="20367"/>
          <a:stretch/>
        </p:blipFill>
        <p:spPr>
          <a:xfrm>
            <a:off x="7492618" y="4073106"/>
            <a:ext cx="2289947" cy="808674"/>
          </a:xfrm>
          <a:prstGeom prst="rect">
            <a:avLst/>
          </a:prstGeom>
          <a:ln>
            <a:solidFill>
              <a:schemeClr val="tx1"/>
            </a:solidFill>
          </a:ln>
        </p:spPr>
      </p:pic>
      <p:pic>
        <p:nvPicPr>
          <p:cNvPr id="15" name="Image 14">
            <a:hlinkClick r:id="rId16"/>
          </p:cNvPr>
          <p:cNvPicPr>
            <a:picLocks noChangeAspect="1"/>
          </p:cNvPicPr>
          <p:nvPr/>
        </p:nvPicPr>
        <p:blipFill>
          <a:blip r:embed="rId17"/>
          <a:stretch>
            <a:fillRect/>
          </a:stretch>
        </p:blipFill>
        <p:spPr>
          <a:xfrm>
            <a:off x="7492619" y="4924546"/>
            <a:ext cx="2289756" cy="710785"/>
          </a:xfrm>
          <a:prstGeom prst="rect">
            <a:avLst/>
          </a:prstGeom>
          <a:ln>
            <a:solidFill>
              <a:schemeClr val="tx1"/>
            </a:solidFill>
          </a:ln>
        </p:spPr>
      </p:pic>
      <p:sp>
        <p:nvSpPr>
          <p:cNvPr id="18" name="ZoneTexte 17"/>
          <p:cNvSpPr txBox="1"/>
          <p:nvPr/>
        </p:nvSpPr>
        <p:spPr>
          <a:xfrm>
            <a:off x="326910" y="1579418"/>
            <a:ext cx="6700933" cy="369332"/>
          </a:xfrm>
          <a:prstGeom prst="rect">
            <a:avLst/>
          </a:prstGeom>
          <a:solidFill>
            <a:schemeClr val="accent1"/>
          </a:solidFill>
        </p:spPr>
        <p:txBody>
          <a:bodyPr wrap="square" rtlCol="0">
            <a:spAutoFit/>
          </a:bodyPr>
          <a:lstStyle/>
          <a:p>
            <a:pPr algn="ctr"/>
            <a:r>
              <a:rPr lang="fr-FR" dirty="0"/>
              <a:t>Au niveau national</a:t>
            </a:r>
          </a:p>
        </p:txBody>
      </p:sp>
      <p:sp>
        <p:nvSpPr>
          <p:cNvPr id="26" name="ZoneTexte 25"/>
          <p:cNvSpPr txBox="1"/>
          <p:nvPr/>
        </p:nvSpPr>
        <p:spPr>
          <a:xfrm>
            <a:off x="7492618" y="1584887"/>
            <a:ext cx="4532805" cy="369332"/>
          </a:xfrm>
          <a:prstGeom prst="rect">
            <a:avLst/>
          </a:prstGeom>
          <a:solidFill>
            <a:schemeClr val="accent1"/>
          </a:solidFill>
        </p:spPr>
        <p:txBody>
          <a:bodyPr wrap="square" rtlCol="0">
            <a:spAutoFit/>
          </a:bodyPr>
          <a:lstStyle/>
          <a:p>
            <a:pPr algn="ctr"/>
            <a:r>
              <a:rPr lang="fr-FR" dirty="0"/>
              <a:t>Exemples d’actions locales</a:t>
            </a:r>
          </a:p>
        </p:txBody>
      </p:sp>
      <p:sp>
        <p:nvSpPr>
          <p:cNvPr id="27" name="ZoneTexte 26"/>
          <p:cNvSpPr txBox="1"/>
          <p:nvPr/>
        </p:nvSpPr>
        <p:spPr>
          <a:xfrm>
            <a:off x="9871365" y="2221074"/>
            <a:ext cx="2154058" cy="577081"/>
          </a:xfrm>
          <a:prstGeom prst="rect">
            <a:avLst/>
          </a:prstGeom>
          <a:noFill/>
        </p:spPr>
        <p:txBody>
          <a:bodyPr wrap="square" rtlCol="0">
            <a:spAutoFit/>
          </a:bodyPr>
          <a:lstStyle/>
          <a:p>
            <a:pPr algn="ctr"/>
            <a:r>
              <a:rPr lang="fr-FR" sz="1050" dirty="0"/>
              <a:t>Les Compagnons Bâtisseurs font de l’auto réhabilitation accompagnée (faire avec)</a:t>
            </a:r>
          </a:p>
        </p:txBody>
      </p:sp>
      <p:sp>
        <p:nvSpPr>
          <p:cNvPr id="28" name="ZoneTexte 27"/>
          <p:cNvSpPr txBox="1"/>
          <p:nvPr/>
        </p:nvSpPr>
        <p:spPr>
          <a:xfrm>
            <a:off x="9782375" y="2840920"/>
            <a:ext cx="2243048" cy="577081"/>
          </a:xfrm>
          <a:prstGeom prst="rect">
            <a:avLst/>
          </a:prstGeom>
          <a:noFill/>
        </p:spPr>
        <p:txBody>
          <a:bodyPr wrap="square" rtlCol="0">
            <a:spAutoFit/>
          </a:bodyPr>
          <a:lstStyle/>
          <a:p>
            <a:pPr algn="ctr"/>
            <a:r>
              <a:rPr lang="fr-FR" sz="1050" dirty="0"/>
              <a:t>Des jeunes en service civique font du porte à porte pour repérer les familles en précarité énergétique</a:t>
            </a:r>
          </a:p>
        </p:txBody>
      </p:sp>
      <p:sp>
        <p:nvSpPr>
          <p:cNvPr id="29" name="ZoneTexte 28"/>
          <p:cNvSpPr txBox="1"/>
          <p:nvPr/>
        </p:nvSpPr>
        <p:spPr>
          <a:xfrm>
            <a:off x="9782375" y="3472942"/>
            <a:ext cx="2243048" cy="577081"/>
          </a:xfrm>
          <a:prstGeom prst="rect">
            <a:avLst/>
          </a:prstGeom>
          <a:noFill/>
        </p:spPr>
        <p:txBody>
          <a:bodyPr wrap="square" rtlCol="0">
            <a:spAutoFit/>
          </a:bodyPr>
          <a:lstStyle/>
          <a:p>
            <a:pPr algn="ctr"/>
            <a:r>
              <a:rPr lang="fr-FR" sz="1050" dirty="0"/>
              <a:t>Un collectif d’habitants en précarité énergétique mobilisé à Roubaix</a:t>
            </a:r>
          </a:p>
        </p:txBody>
      </p:sp>
      <p:sp>
        <p:nvSpPr>
          <p:cNvPr id="30" name="ZoneTexte 29"/>
          <p:cNvSpPr txBox="1"/>
          <p:nvPr/>
        </p:nvSpPr>
        <p:spPr>
          <a:xfrm>
            <a:off x="9782375" y="4134148"/>
            <a:ext cx="2243048" cy="738664"/>
          </a:xfrm>
          <a:prstGeom prst="rect">
            <a:avLst/>
          </a:prstGeom>
          <a:noFill/>
        </p:spPr>
        <p:txBody>
          <a:bodyPr wrap="square" rtlCol="0">
            <a:spAutoFit/>
          </a:bodyPr>
          <a:lstStyle/>
          <a:p>
            <a:pPr algn="ctr"/>
            <a:r>
              <a:rPr lang="fr-FR" sz="1050" dirty="0"/>
              <a:t>Les Locaux-Moteurs du Maine et Loire prennent le temps pour expliquer leurs droits à leurs voisins</a:t>
            </a:r>
          </a:p>
        </p:txBody>
      </p:sp>
      <p:sp>
        <p:nvSpPr>
          <p:cNvPr id="31" name="ZoneTexte 30"/>
          <p:cNvSpPr txBox="1"/>
          <p:nvPr/>
        </p:nvSpPr>
        <p:spPr>
          <a:xfrm>
            <a:off x="9782375" y="5014539"/>
            <a:ext cx="2198553" cy="577081"/>
          </a:xfrm>
          <a:prstGeom prst="rect">
            <a:avLst/>
          </a:prstGeom>
          <a:noFill/>
        </p:spPr>
        <p:txBody>
          <a:bodyPr wrap="square" rtlCol="0">
            <a:spAutoFit/>
          </a:bodyPr>
          <a:lstStyle/>
          <a:p>
            <a:pPr algn="ctr"/>
            <a:r>
              <a:rPr lang="fr-FR" sz="1050" dirty="0"/>
              <a:t>REH réussit à rénover entièrement les maisons des plus modestes</a:t>
            </a:r>
          </a:p>
        </p:txBody>
      </p:sp>
      <p:grpSp>
        <p:nvGrpSpPr>
          <p:cNvPr id="36" name="Groupe 35"/>
          <p:cNvGrpSpPr/>
          <p:nvPr/>
        </p:nvGrpSpPr>
        <p:grpSpPr>
          <a:xfrm>
            <a:off x="8618220" y="118268"/>
            <a:ext cx="3149486" cy="1310482"/>
            <a:chOff x="8618220" y="118268"/>
            <a:chExt cx="3149486" cy="1310482"/>
          </a:xfrm>
        </p:grpSpPr>
        <p:sp>
          <p:nvSpPr>
            <p:cNvPr id="37" name="Rectangle 36"/>
            <p:cNvSpPr/>
            <p:nvPr/>
          </p:nvSpPr>
          <p:spPr>
            <a:xfrm>
              <a:off x="8618220" y="118268"/>
              <a:ext cx="3149486" cy="131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p:cNvGrpSpPr/>
            <p:nvPr/>
          </p:nvGrpSpPr>
          <p:grpSpPr>
            <a:xfrm>
              <a:off x="8804450" y="118268"/>
              <a:ext cx="2963256" cy="1225668"/>
              <a:chOff x="8804450" y="118268"/>
              <a:chExt cx="2963256" cy="1225668"/>
            </a:xfrm>
          </p:grpSpPr>
          <p:sp>
            <p:nvSpPr>
              <p:cNvPr id="39" name="ZoneTexte 38"/>
              <p:cNvSpPr txBox="1"/>
              <p:nvPr/>
            </p:nvSpPr>
            <p:spPr>
              <a:xfrm>
                <a:off x="9512878" y="248421"/>
                <a:ext cx="2254828" cy="646331"/>
              </a:xfrm>
              <a:prstGeom prst="rect">
                <a:avLst/>
              </a:prstGeom>
              <a:noFill/>
              <a:ln>
                <a:noFill/>
              </a:ln>
            </p:spPr>
            <p:txBody>
              <a:bodyPr wrap="square" rtlCol="0">
                <a:spAutoFit/>
              </a:bodyPr>
              <a:lstStyle/>
              <a:p>
                <a:pPr algn="ctr"/>
                <a:r>
                  <a:rPr lang="fr-FR" sz="1200" dirty="0"/>
                  <a:t>Images Actives</a:t>
                </a:r>
              </a:p>
              <a:p>
                <a:pPr algn="ctr"/>
                <a:r>
                  <a:rPr lang="fr-FR" sz="1200" dirty="0"/>
                  <a:t>Clique sur les images pour accéder à la ressource</a:t>
                </a:r>
              </a:p>
            </p:txBody>
          </p:sp>
          <p:pic>
            <p:nvPicPr>
              <p:cNvPr id="40" name="Imag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04450" y="118268"/>
                <a:ext cx="954570" cy="835810"/>
              </a:xfrm>
              <a:prstGeom prst="rect">
                <a:avLst/>
              </a:prstGeom>
              <a:ln>
                <a:noFill/>
              </a:ln>
            </p:spPr>
          </p:pic>
          <p:pic>
            <p:nvPicPr>
              <p:cNvPr id="41" name="Image 4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51738" y="889439"/>
                <a:ext cx="454497" cy="454497"/>
              </a:xfrm>
              <a:prstGeom prst="rect">
                <a:avLst/>
              </a:prstGeom>
              <a:ln>
                <a:noFill/>
              </a:ln>
            </p:spPr>
          </p:pic>
        </p:grpSp>
      </p:grpSp>
      <p:sp>
        <p:nvSpPr>
          <p:cNvPr id="32" name="ZoneTexte 31"/>
          <p:cNvSpPr txBox="1"/>
          <p:nvPr/>
        </p:nvSpPr>
        <p:spPr>
          <a:xfrm>
            <a:off x="9826870" y="5666734"/>
            <a:ext cx="2198553" cy="738664"/>
          </a:xfrm>
          <a:prstGeom prst="rect">
            <a:avLst/>
          </a:prstGeom>
          <a:noFill/>
        </p:spPr>
        <p:txBody>
          <a:bodyPr wrap="square" rtlCol="0">
            <a:spAutoFit/>
          </a:bodyPr>
          <a:lstStyle/>
          <a:p>
            <a:pPr algn="ctr"/>
            <a:r>
              <a:rPr lang="fr-FR" sz="1050" dirty="0"/>
              <a:t>Programme piloté par les collectivités pour repérer et accompagner les ménages en précarité énergétique</a:t>
            </a:r>
          </a:p>
        </p:txBody>
      </p:sp>
      <p:pic>
        <p:nvPicPr>
          <p:cNvPr id="1026" name="Picture 2">
            <a:hlinkClick r:id="rId20"/>
            <a:extLst>
              <a:ext uri="{FF2B5EF4-FFF2-40B4-BE49-F238E27FC236}">
                <a16:creationId xmlns:a16="http://schemas.microsoft.com/office/drawing/2014/main" id="{F6D1ED1E-B6D1-6400-3A2B-681E66C358B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1029" b="16596"/>
          <a:stretch/>
        </p:blipFill>
        <p:spPr bwMode="auto">
          <a:xfrm>
            <a:off x="7492619" y="5701940"/>
            <a:ext cx="2289756" cy="633544"/>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06321"/>
      </p:ext>
    </p:extLst>
  </p:cSld>
  <p:clrMapOvr>
    <a:masterClrMapping/>
  </p:clrMapOvr>
</p:sld>
</file>

<file path=ppt/theme/theme1.xml><?xml version="1.0" encoding="utf-8"?>
<a:theme xmlns:a="http://schemas.openxmlformats.org/drawingml/2006/main" name="Thème Office">
  <a:themeElements>
    <a:clrScheme name="Chaire Hope">
      <a:dk1>
        <a:srgbClr val="354138"/>
      </a:dk1>
      <a:lt1>
        <a:sysClr val="window" lastClr="FFFFFF"/>
      </a:lt1>
      <a:dk2>
        <a:srgbClr val="536256"/>
      </a:dk2>
      <a:lt2>
        <a:srgbClr val="C1DFC4"/>
      </a:lt2>
      <a:accent1>
        <a:srgbClr val="C1DFC4"/>
      </a:accent1>
      <a:accent2>
        <a:srgbClr val="96AE99"/>
      </a:accent2>
      <a:accent3>
        <a:srgbClr val="536256"/>
      </a:accent3>
      <a:accent4>
        <a:srgbClr val="354138"/>
      </a:accent4>
      <a:accent5>
        <a:srgbClr val="F9B000"/>
      </a:accent5>
      <a:accent6>
        <a:srgbClr val="EF7D00"/>
      </a:accent6>
      <a:hlink>
        <a:srgbClr val="EF7D00"/>
      </a:hlink>
      <a:folHlink>
        <a:srgbClr val="96AE99"/>
      </a:folHlink>
    </a:clrScheme>
    <a:fontScheme name="Polices Chaire Hope">
      <a:majorFont>
        <a:latin typeface="Big John"/>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8831</TotalTime>
  <Words>3002</Words>
  <Application>Microsoft Office PowerPoint</Application>
  <PresentationFormat>Grand écran</PresentationFormat>
  <Paragraphs>370</Paragraphs>
  <Slides>27</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27</vt:i4>
      </vt:variant>
    </vt:vector>
  </HeadingPairs>
  <TitlesOfParts>
    <vt:vector size="38" baseType="lpstr">
      <vt:lpstr>Arial</vt:lpstr>
      <vt:lpstr>Arial MT</vt:lpstr>
      <vt:lpstr>Avenir</vt:lpstr>
      <vt:lpstr>Big John</vt:lpstr>
      <vt:lpstr>Calibri</vt:lpstr>
      <vt:lpstr>Marianne</vt:lpstr>
      <vt:lpstr>Raleway</vt:lpstr>
      <vt:lpstr>Times New Roman</vt:lpstr>
      <vt:lpstr>Trebuchet MS</vt:lpstr>
      <vt:lpstr>Wingdings</vt:lpstr>
      <vt:lpstr>Thème Office</vt:lpstr>
      <vt:lpstr>Comprendre la Précarité Energétique Guide pour les étudiants qui étudient le phénomène</vt:lpstr>
      <vt:lpstr>Objectif du guide</vt:lpstr>
      <vt:lpstr>Plan du Guide</vt:lpstr>
      <vt:lpstr>Construis ton programme de formation</vt:lpstr>
      <vt:lpstr>A.1 La Précarité Energétique Introduction</vt:lpstr>
      <vt:lpstr>A.2 La Précarité Energétique QUI est concerné? </vt:lpstr>
      <vt:lpstr>A.3 La Précarité Energétique C’est QUOI concrètement?</vt:lpstr>
      <vt:lpstr>A.4 La Précarité Energétique Les solutions en France</vt:lpstr>
      <vt:lpstr>A.5 La Précarité Energétique COMMENT agir concrètement?</vt:lpstr>
      <vt:lpstr>A.6 La Précarité Energétique POURQUOI s’intéresser à ce phénomène?</vt:lpstr>
      <vt:lpstr>A.7 Le vocabulaire de la précarité énergétique</vt:lpstr>
      <vt:lpstr>A.8 La Précarité Energétique Pour aller plus loin</vt:lpstr>
      <vt:lpstr>B. La précarité énergétique  étudiante</vt:lpstr>
      <vt:lpstr>B. La précarité énergétique étudiante</vt:lpstr>
      <vt:lpstr>B. La précarité énergétique étudiante</vt:lpstr>
      <vt:lpstr>Les étudiants en action</vt:lpstr>
      <vt:lpstr>Présentation PowerPoint</vt:lpstr>
      <vt:lpstr>C.1.2 Zoom sur l’action de l’Atelier 21</vt:lpstr>
      <vt:lpstr>Les étudiants en action</vt:lpstr>
      <vt:lpstr>Présentation PowerPoint</vt:lpstr>
      <vt:lpstr>Présentation PowerPoint</vt:lpstr>
      <vt:lpstr>Présentation PowerPoint</vt:lpstr>
      <vt:lpstr>Présentation PowerPoint</vt:lpstr>
      <vt:lpstr>D. La chaire HOPE</vt:lpstr>
      <vt:lpstr>Qui sommes-nous?</vt:lpstr>
      <vt:lpstr>Présentation PowerPoint</vt:lpstr>
      <vt:lpstr>La chaire HOPE ferme ses portes fin avril 2023 mais son équipe de choc reste joignable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Stratégique -3 juillet 2019 - Grenoble</dc:title>
  <dc:creator>Beatrice LE MOING</dc:creator>
  <cp:lastModifiedBy>Agathe Ménage</cp:lastModifiedBy>
  <cp:revision>289</cp:revision>
  <cp:lastPrinted>2019-09-27T08:03:57Z</cp:lastPrinted>
  <dcterms:created xsi:type="dcterms:W3CDTF">2019-08-05T11:32:11Z</dcterms:created>
  <dcterms:modified xsi:type="dcterms:W3CDTF">2023-03-14T10:40:08Z</dcterms:modified>
</cp:coreProperties>
</file>